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9" r:id="rId3"/>
    <p:sldId id="269" r:id="rId4"/>
    <p:sldId id="278" r:id="rId5"/>
    <p:sldId id="262" r:id="rId6"/>
    <p:sldId id="273" r:id="rId7"/>
    <p:sldId id="274" r:id="rId8"/>
    <p:sldId id="257" r:id="rId9"/>
    <p:sldId id="275" r:id="rId10"/>
    <p:sldId id="264" r:id="rId11"/>
    <p:sldId id="279" r:id="rId12"/>
    <p:sldId id="276"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A8184D-A554-4CE1-A2B7-EF05F6C9A9FF}" v="868" dt="2021-09-09T00:00:51.7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67" d="100"/>
          <a:sy n="67" d="100"/>
        </p:scale>
        <p:origin x="644" y="44"/>
      </p:cViewPr>
      <p:guideLst/>
    </p:cSldViewPr>
  </p:slideViewPr>
  <p:outlineViewPr>
    <p:cViewPr>
      <p:scale>
        <a:sx n="33" d="100"/>
        <a:sy n="33" d="100"/>
      </p:scale>
      <p:origin x="0" y="-8582"/>
    </p:cViewPr>
  </p:outlin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085546-7C7C-4B3E-ABEB-2669F1A65FB2}" type="doc">
      <dgm:prSet loTypeId="urn:microsoft.com/office/officeart/2017/3/layout/DropPinTimeline" loCatId="process" qsTypeId="urn:microsoft.com/office/officeart/2005/8/quickstyle/simple1" qsCatId="simple" csTypeId="urn:microsoft.com/office/officeart/2005/8/colors/accent1_2" csCatId="accent1" phldr="1"/>
      <dgm:spPr/>
      <dgm:t>
        <a:bodyPr/>
        <a:lstStyle/>
        <a:p>
          <a:endParaRPr lang="en-US"/>
        </a:p>
      </dgm:t>
    </dgm:pt>
    <dgm:pt modelId="{9DCEA5FC-4640-45AF-B712-7A4FD94AEF0D}">
      <dgm:prSet phldrT="[Text]" custT="1"/>
      <dgm:spPr/>
      <dgm:t>
        <a:bodyPr/>
        <a:lstStyle/>
        <a:p>
          <a:pPr>
            <a:defRPr b="1"/>
          </a:pPr>
          <a:r>
            <a:rPr lang="en-US" sz="1600" b="1" dirty="0">
              <a:solidFill>
                <a:schemeClr val="tx1">
                  <a:lumMod val="65000"/>
                  <a:lumOff val="35000"/>
                </a:schemeClr>
              </a:solidFill>
            </a:rPr>
            <a:t>September 8, 2021</a:t>
          </a:r>
          <a:endParaRPr lang="en-US" sz="1100" dirty="0">
            <a:solidFill>
              <a:schemeClr val="tx1">
                <a:lumMod val="65000"/>
                <a:lumOff val="35000"/>
              </a:schemeClr>
            </a:solidFill>
          </a:endParaRPr>
        </a:p>
      </dgm:t>
    </dgm:pt>
    <dgm:pt modelId="{929A5FD9-0612-4B79-9B59-C3C36D34A069}" type="parTrans" cxnId="{DBD99269-D7F7-4B47-B17B-A5AE402751D9}">
      <dgm:prSet/>
      <dgm:spPr/>
      <dgm:t>
        <a:bodyPr/>
        <a:lstStyle/>
        <a:p>
          <a:endParaRPr lang="en-US"/>
        </a:p>
      </dgm:t>
    </dgm:pt>
    <dgm:pt modelId="{0A99745B-BB5C-49B3-A782-8DB57641F6C9}" type="sibTrans" cxnId="{DBD99269-D7F7-4B47-B17B-A5AE402751D9}">
      <dgm:prSet/>
      <dgm:spPr/>
      <dgm:t>
        <a:bodyPr/>
        <a:lstStyle/>
        <a:p>
          <a:endParaRPr lang="en-US"/>
        </a:p>
      </dgm:t>
    </dgm:pt>
    <dgm:pt modelId="{831701CF-77C7-46C0-A913-8CC39517BAB8}">
      <dgm:prSet phldrT="[Text]"/>
      <dgm:spPr/>
      <dgm:t>
        <a:bodyPr/>
        <a:lstStyle/>
        <a:p>
          <a:r>
            <a:rPr lang="en-US" dirty="0">
              <a:solidFill>
                <a:schemeClr val="tx1">
                  <a:lumMod val="65000"/>
                  <a:lumOff val="35000"/>
                </a:schemeClr>
              </a:solidFill>
            </a:rPr>
            <a:t>Planning Board voted final zoning amendment language for October Special Town Meeting warrant article. </a:t>
          </a:r>
        </a:p>
      </dgm:t>
    </dgm:pt>
    <dgm:pt modelId="{13FBC60D-3EA6-4496-BA97-C1AE8C7F8961}" type="parTrans" cxnId="{39A11E5C-7A57-4117-A6DF-36000C29509C}">
      <dgm:prSet/>
      <dgm:spPr/>
      <dgm:t>
        <a:bodyPr/>
        <a:lstStyle/>
        <a:p>
          <a:endParaRPr lang="en-US"/>
        </a:p>
      </dgm:t>
    </dgm:pt>
    <dgm:pt modelId="{75156CDF-E17B-4DAD-AE37-EA44D7F37090}" type="sibTrans" cxnId="{39A11E5C-7A57-4117-A6DF-36000C29509C}">
      <dgm:prSet/>
      <dgm:spPr/>
      <dgm:t>
        <a:bodyPr/>
        <a:lstStyle/>
        <a:p>
          <a:endParaRPr lang="en-US"/>
        </a:p>
      </dgm:t>
    </dgm:pt>
    <dgm:pt modelId="{096A9AF0-0DAE-4EB3-B448-4501DA034F4A}">
      <dgm:prSet phldrT="[Text]" custT="1"/>
      <dgm:spPr/>
      <dgm:t>
        <a:bodyPr/>
        <a:lstStyle/>
        <a:p>
          <a:pPr>
            <a:defRPr b="1"/>
          </a:pPr>
          <a:r>
            <a:rPr lang="en-US" sz="1600" b="1" dirty="0">
              <a:solidFill>
                <a:schemeClr val="tx1">
                  <a:lumMod val="65000"/>
                  <a:lumOff val="35000"/>
                </a:schemeClr>
              </a:solidFill>
            </a:rPr>
            <a:t>September 14, 2021 </a:t>
          </a:r>
        </a:p>
      </dgm:t>
    </dgm:pt>
    <dgm:pt modelId="{8CE6ABD6-768E-42C8-9029-C3B5F278B21C}" type="parTrans" cxnId="{CA0753BD-DB60-4D68-8486-5B376B839B26}">
      <dgm:prSet/>
      <dgm:spPr/>
      <dgm:t>
        <a:bodyPr/>
        <a:lstStyle/>
        <a:p>
          <a:endParaRPr lang="en-US"/>
        </a:p>
      </dgm:t>
    </dgm:pt>
    <dgm:pt modelId="{6B0D7DA9-E6ED-4137-9716-F48BF62327A8}" type="sibTrans" cxnId="{CA0753BD-DB60-4D68-8486-5B376B839B26}">
      <dgm:prSet/>
      <dgm:spPr/>
      <dgm:t>
        <a:bodyPr/>
        <a:lstStyle/>
        <a:p>
          <a:endParaRPr lang="en-US"/>
        </a:p>
      </dgm:t>
    </dgm:pt>
    <dgm:pt modelId="{CA6B1BA0-B2FC-48AD-8EDA-F4AAA4AF2782}">
      <dgm:prSet custT="1"/>
      <dgm:spPr/>
      <dgm:t>
        <a:bodyPr/>
        <a:lstStyle/>
        <a:p>
          <a:pPr>
            <a:defRPr b="1"/>
          </a:pPr>
          <a:r>
            <a:rPr lang="en-US" sz="1600" b="1" dirty="0">
              <a:solidFill>
                <a:schemeClr val="tx1">
                  <a:lumMod val="65000"/>
                  <a:lumOff val="35000"/>
                </a:schemeClr>
              </a:solidFill>
              <a:latin typeface="+mn-lt"/>
            </a:rPr>
            <a:t> September 28, 2021 </a:t>
          </a:r>
          <a:endParaRPr lang="en-US" sz="1100" dirty="0">
            <a:solidFill>
              <a:schemeClr val="tx1">
                <a:lumMod val="65000"/>
                <a:lumOff val="35000"/>
              </a:schemeClr>
            </a:solidFill>
          </a:endParaRPr>
        </a:p>
      </dgm:t>
    </dgm:pt>
    <dgm:pt modelId="{D7D3AA07-BCB9-4212-A556-E90870FB1413}" type="parTrans" cxnId="{CD6B6EE8-3813-4EF1-BFEC-C005A3326D63}">
      <dgm:prSet/>
      <dgm:spPr/>
      <dgm:t>
        <a:bodyPr/>
        <a:lstStyle/>
        <a:p>
          <a:endParaRPr lang="en-US"/>
        </a:p>
      </dgm:t>
    </dgm:pt>
    <dgm:pt modelId="{39FB540D-D808-4040-9A37-0AC474C0212F}" type="sibTrans" cxnId="{CD6B6EE8-3813-4EF1-BFEC-C005A3326D63}">
      <dgm:prSet/>
      <dgm:spPr/>
      <dgm:t>
        <a:bodyPr/>
        <a:lstStyle/>
        <a:p>
          <a:endParaRPr lang="en-US"/>
        </a:p>
      </dgm:t>
    </dgm:pt>
    <dgm:pt modelId="{92921081-529B-4D1C-83A4-C416BB4C5224}">
      <dgm:prSet/>
      <dgm:spPr/>
      <dgm:t>
        <a:bodyPr/>
        <a:lstStyle/>
        <a:p>
          <a:r>
            <a:rPr lang="en-US" dirty="0">
              <a:solidFill>
                <a:schemeClr val="tx1">
                  <a:lumMod val="65000"/>
                  <a:lumOff val="35000"/>
                </a:schemeClr>
              </a:solidFill>
            </a:rPr>
            <a:t>Select Board reviews initial Outdoor Dining Policy draft detailing how to implement the proposed zoning change. </a:t>
          </a:r>
        </a:p>
        <a:p>
          <a:r>
            <a:rPr lang="en-US" b="1" dirty="0">
              <a:solidFill>
                <a:schemeClr val="tx1">
                  <a:lumMod val="65000"/>
                  <a:lumOff val="35000"/>
                </a:schemeClr>
              </a:solidFill>
            </a:rPr>
            <a:t>Public comment period opens.</a:t>
          </a:r>
        </a:p>
      </dgm:t>
    </dgm:pt>
    <dgm:pt modelId="{5AD2C2F8-A1D7-469B-93D8-B578BEFE51F8}" type="parTrans" cxnId="{B05C4C7C-FEB8-4825-98A0-C38D3021918A}">
      <dgm:prSet/>
      <dgm:spPr/>
      <dgm:t>
        <a:bodyPr/>
        <a:lstStyle/>
        <a:p>
          <a:endParaRPr lang="en-US"/>
        </a:p>
      </dgm:t>
    </dgm:pt>
    <dgm:pt modelId="{ECC13403-1F53-4ED4-AE4F-334EEC7C8710}" type="sibTrans" cxnId="{B05C4C7C-FEB8-4825-98A0-C38D3021918A}">
      <dgm:prSet/>
      <dgm:spPr/>
      <dgm:t>
        <a:bodyPr/>
        <a:lstStyle/>
        <a:p>
          <a:endParaRPr lang="en-US"/>
        </a:p>
      </dgm:t>
    </dgm:pt>
    <dgm:pt modelId="{3CB04A44-4013-4CA7-90FD-29AFC3C15E37}">
      <dgm:prSet/>
      <dgm:spPr/>
      <dgm:t>
        <a:bodyPr/>
        <a:lstStyle/>
        <a:p>
          <a:r>
            <a:rPr lang="en-US" b="1" dirty="0">
              <a:solidFill>
                <a:schemeClr val="tx1">
                  <a:lumMod val="65000"/>
                  <a:lumOff val="35000"/>
                </a:schemeClr>
              </a:solidFill>
            </a:rPr>
            <a:t>Public comment period closes.</a:t>
          </a:r>
        </a:p>
      </dgm:t>
    </dgm:pt>
    <dgm:pt modelId="{ECEE936A-E3CC-4209-BECC-1CD0C85A2B72}" type="parTrans" cxnId="{24A8F052-3377-4BA4-8C62-CCF5039C85D7}">
      <dgm:prSet/>
      <dgm:spPr/>
      <dgm:t>
        <a:bodyPr/>
        <a:lstStyle/>
        <a:p>
          <a:endParaRPr lang="en-US"/>
        </a:p>
      </dgm:t>
    </dgm:pt>
    <dgm:pt modelId="{D7A8F7A0-47A3-4464-B3B7-E0806DF46627}" type="sibTrans" cxnId="{24A8F052-3377-4BA4-8C62-CCF5039C85D7}">
      <dgm:prSet/>
      <dgm:spPr/>
      <dgm:t>
        <a:bodyPr/>
        <a:lstStyle/>
        <a:p>
          <a:endParaRPr lang="en-US"/>
        </a:p>
      </dgm:t>
    </dgm:pt>
    <dgm:pt modelId="{212ADAAB-D5CB-4BBC-8DAF-7340FD334994}">
      <dgm:prSet custT="1"/>
      <dgm:spPr/>
      <dgm:t>
        <a:bodyPr/>
        <a:lstStyle/>
        <a:p>
          <a:pPr>
            <a:defRPr b="1"/>
          </a:pPr>
          <a:r>
            <a:rPr lang="en-US" sz="1600" b="1" dirty="0">
              <a:solidFill>
                <a:schemeClr val="tx1">
                  <a:lumMod val="65000"/>
                  <a:lumOff val="35000"/>
                </a:schemeClr>
              </a:solidFill>
            </a:rPr>
            <a:t>October 25, 2021</a:t>
          </a:r>
          <a:endParaRPr lang="en-US" sz="1100" dirty="0">
            <a:solidFill>
              <a:schemeClr val="tx1">
                <a:lumMod val="65000"/>
                <a:lumOff val="35000"/>
              </a:schemeClr>
            </a:solidFill>
          </a:endParaRPr>
        </a:p>
      </dgm:t>
    </dgm:pt>
    <dgm:pt modelId="{45F6D312-A686-491E-95E3-EFB9640CC472}" type="parTrans" cxnId="{C8C7266C-2A0C-476A-85B3-F12BE2521F4C}">
      <dgm:prSet/>
      <dgm:spPr/>
      <dgm:t>
        <a:bodyPr/>
        <a:lstStyle/>
        <a:p>
          <a:endParaRPr lang="en-US"/>
        </a:p>
      </dgm:t>
    </dgm:pt>
    <dgm:pt modelId="{AB2787E4-2A8B-428D-A4AE-2B14DCFFC4E7}" type="sibTrans" cxnId="{C8C7266C-2A0C-476A-85B3-F12BE2521F4C}">
      <dgm:prSet/>
      <dgm:spPr/>
      <dgm:t>
        <a:bodyPr/>
        <a:lstStyle/>
        <a:p>
          <a:endParaRPr lang="en-US"/>
        </a:p>
      </dgm:t>
    </dgm:pt>
    <dgm:pt modelId="{2AEE5C11-34AE-4EB7-8907-9BED418EA471}">
      <dgm:prSet/>
      <dgm:spPr/>
      <dgm:t>
        <a:bodyPr/>
        <a:lstStyle/>
        <a:p>
          <a:r>
            <a:rPr lang="en-US" dirty="0">
              <a:solidFill>
                <a:schemeClr val="tx1">
                  <a:lumMod val="65000"/>
                  <a:lumOff val="35000"/>
                </a:schemeClr>
              </a:solidFill>
            </a:rPr>
            <a:t>Town Meeting to vote on proposed zoning amendment. </a:t>
          </a:r>
        </a:p>
      </dgm:t>
    </dgm:pt>
    <dgm:pt modelId="{2E14AD1F-C7EA-45AE-ADC0-0EE92A6516CB}" type="parTrans" cxnId="{DD687B5C-28C8-4088-99B8-D375C5FDAE4A}">
      <dgm:prSet/>
      <dgm:spPr/>
      <dgm:t>
        <a:bodyPr/>
        <a:lstStyle/>
        <a:p>
          <a:endParaRPr lang="en-US"/>
        </a:p>
      </dgm:t>
    </dgm:pt>
    <dgm:pt modelId="{F36FDDA0-6B91-47CB-8114-B6F076E55FC8}" type="sibTrans" cxnId="{DD687B5C-28C8-4088-99B8-D375C5FDAE4A}">
      <dgm:prSet/>
      <dgm:spPr/>
      <dgm:t>
        <a:bodyPr/>
        <a:lstStyle/>
        <a:p>
          <a:endParaRPr lang="en-US"/>
        </a:p>
      </dgm:t>
    </dgm:pt>
    <dgm:pt modelId="{A2560FD2-F12F-4A06-A96F-B86674952111}">
      <dgm:prSet custT="1"/>
      <dgm:spPr/>
      <dgm:t>
        <a:bodyPr/>
        <a:lstStyle/>
        <a:p>
          <a:pPr>
            <a:defRPr b="1"/>
          </a:pPr>
          <a:endParaRPr lang="en-US" sz="1600" b="0" i="1" dirty="0">
            <a:solidFill>
              <a:schemeClr val="tx1">
                <a:lumMod val="65000"/>
                <a:lumOff val="35000"/>
              </a:schemeClr>
            </a:solidFill>
          </a:endParaRPr>
        </a:p>
      </dgm:t>
    </dgm:pt>
    <dgm:pt modelId="{96173659-138A-4A00-AE0B-9063EA9393A6}" type="parTrans" cxnId="{F9D8B584-9399-4A2B-8ADC-F71293A4822C}">
      <dgm:prSet/>
      <dgm:spPr/>
      <dgm:t>
        <a:bodyPr/>
        <a:lstStyle/>
        <a:p>
          <a:endParaRPr lang="en-US"/>
        </a:p>
      </dgm:t>
    </dgm:pt>
    <dgm:pt modelId="{D3C3BC3F-2256-4FBC-AFA5-0D035E3EACD7}" type="sibTrans" cxnId="{F9D8B584-9399-4A2B-8ADC-F71293A4822C}">
      <dgm:prSet/>
      <dgm:spPr/>
      <dgm:t>
        <a:bodyPr/>
        <a:lstStyle/>
        <a:p>
          <a:endParaRPr lang="en-US"/>
        </a:p>
      </dgm:t>
    </dgm:pt>
    <dgm:pt modelId="{8C46C915-7EE1-414D-AD79-118039B2AF7E}">
      <dgm:prSet/>
      <dgm:spPr/>
      <dgm:t>
        <a:bodyPr/>
        <a:lstStyle/>
        <a:p>
          <a:r>
            <a:rPr lang="en-US" dirty="0"/>
            <a:t>Select Board discusses feedback and possible changes. Potential Board vote on final Outdoor Dining Policy. </a:t>
          </a:r>
        </a:p>
      </dgm:t>
    </dgm:pt>
    <dgm:pt modelId="{59DFC158-6F15-4BE9-8002-671951216F4C}" type="parTrans" cxnId="{4C9CDB83-24A4-4BFB-918D-11C1B4E33A13}">
      <dgm:prSet/>
      <dgm:spPr/>
      <dgm:t>
        <a:bodyPr/>
        <a:lstStyle/>
        <a:p>
          <a:endParaRPr lang="en-US"/>
        </a:p>
      </dgm:t>
    </dgm:pt>
    <dgm:pt modelId="{8E9FEF21-184C-4FAF-AE31-29B35FDD2DE8}" type="sibTrans" cxnId="{4C9CDB83-24A4-4BFB-918D-11C1B4E33A13}">
      <dgm:prSet/>
      <dgm:spPr/>
      <dgm:t>
        <a:bodyPr/>
        <a:lstStyle/>
        <a:p>
          <a:endParaRPr lang="en-US"/>
        </a:p>
      </dgm:t>
    </dgm:pt>
    <dgm:pt modelId="{4EA069F3-397F-40D5-94A6-32C3E355C277}">
      <dgm:prSet/>
      <dgm:spPr/>
      <dgm:t>
        <a:bodyPr anchor="t"/>
        <a:lstStyle/>
        <a:p>
          <a:pPr>
            <a:defRPr b="1"/>
          </a:pPr>
          <a:endParaRPr lang="en-US" i="1" dirty="0">
            <a:solidFill>
              <a:schemeClr val="tx1">
                <a:lumMod val="65000"/>
                <a:lumOff val="35000"/>
              </a:schemeClr>
            </a:solidFill>
          </a:endParaRPr>
        </a:p>
      </dgm:t>
    </dgm:pt>
    <dgm:pt modelId="{E94D5EF7-F47C-476C-A5FE-1C35261B578A}" type="sibTrans" cxnId="{BC5A70C8-9D97-4922-BCDB-6316D191C527}">
      <dgm:prSet/>
      <dgm:spPr/>
      <dgm:t>
        <a:bodyPr/>
        <a:lstStyle/>
        <a:p>
          <a:endParaRPr lang="en-US"/>
        </a:p>
      </dgm:t>
    </dgm:pt>
    <dgm:pt modelId="{2F99115B-608E-4E08-A503-B74879A76D07}" type="parTrans" cxnId="{BC5A70C8-9D97-4922-BCDB-6316D191C527}">
      <dgm:prSet/>
      <dgm:spPr/>
      <dgm:t>
        <a:bodyPr/>
        <a:lstStyle/>
        <a:p>
          <a:endParaRPr lang="en-US"/>
        </a:p>
      </dgm:t>
    </dgm:pt>
    <dgm:pt modelId="{7A5D3400-AF5B-4297-8592-4C1EDB9D0973}" type="pres">
      <dgm:prSet presAssocID="{63085546-7C7C-4B3E-ABEB-2669F1A65FB2}" presName="root" presStyleCnt="0">
        <dgm:presLayoutVars>
          <dgm:chMax/>
          <dgm:chPref/>
          <dgm:animLvl val="lvl"/>
        </dgm:presLayoutVars>
      </dgm:prSet>
      <dgm:spPr/>
    </dgm:pt>
    <dgm:pt modelId="{BD204284-1F7C-4D58-BC79-8C2DEE7E9FAF}" type="pres">
      <dgm:prSet presAssocID="{63085546-7C7C-4B3E-ABEB-2669F1A65FB2}" presName="divider" presStyleLbl="fgAcc1" presStyleIdx="0" presStyleCnt="7" custSzY="428624"/>
      <dgm:spPr>
        <a:prstGeom prst="homePlate">
          <a:avLst/>
        </a:prstGeom>
        <a:gradFill rotWithShape="0">
          <a:gsLst>
            <a:gs pos="0">
              <a:schemeClr val="bg1">
                <a:lumMod val="95000"/>
              </a:schemeClr>
            </a:gs>
            <a:gs pos="100000">
              <a:schemeClr val="bg1">
                <a:lumMod val="85000"/>
              </a:schemeClr>
            </a:gs>
          </a:gsLst>
          <a:lin ang="1200000" scaled="0"/>
        </a:gradFill>
        <a:ln w="12700" cap="flat" cmpd="sng" algn="ctr">
          <a:noFill/>
          <a:prstDash val="solid"/>
          <a:miter lim="800000"/>
          <a:tailEnd type="arrow" w="sm" len="sm"/>
        </a:ln>
        <a:effectLst/>
      </dgm:spPr>
    </dgm:pt>
    <dgm:pt modelId="{46A6B157-7198-41C4-9D25-C4F8885F1B6F}" type="pres">
      <dgm:prSet presAssocID="{63085546-7C7C-4B3E-ABEB-2669F1A65FB2}" presName="nodes" presStyleCnt="0">
        <dgm:presLayoutVars>
          <dgm:chMax/>
          <dgm:chPref/>
          <dgm:animLvl val="lvl"/>
        </dgm:presLayoutVars>
      </dgm:prSet>
      <dgm:spPr/>
    </dgm:pt>
    <dgm:pt modelId="{578E6A06-6F61-48BD-9F1A-48E731D6E26D}" type="pres">
      <dgm:prSet presAssocID="{9DCEA5FC-4640-45AF-B712-7A4FD94AEF0D}" presName="composite" presStyleCnt="0"/>
      <dgm:spPr/>
    </dgm:pt>
    <dgm:pt modelId="{9F727168-E825-43C1-AF50-41E115F59C0C}" type="pres">
      <dgm:prSet presAssocID="{9DCEA5FC-4640-45AF-B712-7A4FD94AEF0D}" presName="ConnectorPoint" presStyleLbl="lnNode1" presStyleIdx="0" presStyleCnt="6"/>
      <dgm:spPr>
        <a:solidFill>
          <a:schemeClr val="accent1"/>
        </a:solidFill>
        <a:ln w="6350" cap="flat" cmpd="sng" algn="ctr">
          <a:noFill/>
          <a:prstDash val="solid"/>
          <a:miter lim="800000"/>
        </a:ln>
        <a:effectLst/>
      </dgm:spPr>
    </dgm:pt>
    <dgm:pt modelId="{0C380CA5-521A-4949-A022-450DA9C217F5}" type="pres">
      <dgm:prSet presAssocID="{9DCEA5FC-4640-45AF-B712-7A4FD94AEF0D}" presName="DropPinPlaceHolder" presStyleCnt="0"/>
      <dgm:spPr/>
    </dgm:pt>
    <dgm:pt modelId="{19EF924A-339B-436A-9151-9C7B0B0377B9}" type="pres">
      <dgm:prSet presAssocID="{9DCEA5FC-4640-45AF-B712-7A4FD94AEF0D}" presName="DropPin" presStyleLbl="alignNode1" presStyleIdx="0" presStyleCnt="6"/>
      <dgm:spPr>
        <a:ln>
          <a:noFill/>
        </a:ln>
      </dgm:spPr>
    </dgm:pt>
    <dgm:pt modelId="{846B4BA4-33F0-43CE-A60E-B95E195AD5A9}" type="pres">
      <dgm:prSet presAssocID="{9DCEA5FC-4640-45AF-B712-7A4FD94AEF0D}" presName="Ellipse" presStyleLbl="fgAcc1" presStyleIdx="1" presStyleCnt="7"/>
      <dgm:spPr>
        <a:prstGeom prst="donut">
          <a:avLst/>
        </a:prstGeom>
        <a:solidFill>
          <a:schemeClr val="bg1"/>
        </a:solidFill>
        <a:ln w="12700" cap="flat" cmpd="sng" algn="ctr">
          <a:noFill/>
          <a:prstDash val="solid"/>
          <a:miter lim="800000"/>
        </a:ln>
        <a:effectLst/>
      </dgm:spPr>
    </dgm:pt>
    <dgm:pt modelId="{A782CF5D-A585-4990-846A-5EDBD19A9BDB}" type="pres">
      <dgm:prSet presAssocID="{9DCEA5FC-4640-45AF-B712-7A4FD94AEF0D}" presName="L2TextContainer" presStyleLbl="revTx" presStyleIdx="0" presStyleCnt="12">
        <dgm:presLayoutVars>
          <dgm:bulletEnabled val="1"/>
        </dgm:presLayoutVars>
      </dgm:prSet>
      <dgm:spPr/>
    </dgm:pt>
    <dgm:pt modelId="{85C50C56-6DC8-4C47-8DBC-4FD6B1554AA4}" type="pres">
      <dgm:prSet presAssocID="{9DCEA5FC-4640-45AF-B712-7A4FD94AEF0D}" presName="L1TextContainer" presStyleLbl="revTx" presStyleIdx="1" presStyleCnt="12">
        <dgm:presLayoutVars>
          <dgm:chMax val="1"/>
          <dgm:chPref val="1"/>
          <dgm:bulletEnabled val="1"/>
        </dgm:presLayoutVars>
      </dgm:prSet>
      <dgm:spPr/>
    </dgm:pt>
    <dgm:pt modelId="{4F322B1B-F357-4BCD-BF34-8A0D705A1CE7}" type="pres">
      <dgm:prSet presAssocID="{9DCEA5FC-4640-45AF-B712-7A4FD94AEF0D}" presName="ConnectLine" presStyleLbl="sibTrans1D1" presStyleIdx="0" presStyleCnt="6"/>
      <dgm:spPr>
        <a:noFill/>
        <a:ln w="3175" cap="flat" cmpd="sng" algn="ctr">
          <a:solidFill>
            <a:schemeClr val="bg1">
              <a:lumMod val="85000"/>
            </a:schemeClr>
          </a:solidFill>
          <a:prstDash val="solid"/>
          <a:miter lim="800000"/>
        </a:ln>
        <a:effectLst/>
      </dgm:spPr>
    </dgm:pt>
    <dgm:pt modelId="{9FF32B1E-94FD-475E-9959-8E0546070C5B}" type="pres">
      <dgm:prSet presAssocID="{9DCEA5FC-4640-45AF-B712-7A4FD94AEF0D}" presName="EmptyPlaceHolder" presStyleCnt="0"/>
      <dgm:spPr/>
    </dgm:pt>
    <dgm:pt modelId="{C9E000F5-B650-46EB-A3B0-FBA6593CE548}" type="pres">
      <dgm:prSet presAssocID="{0A99745B-BB5C-49B3-A782-8DB57641F6C9}" presName="spaceBetweenRectangles" presStyleCnt="0"/>
      <dgm:spPr/>
    </dgm:pt>
    <dgm:pt modelId="{64373A7D-C7A5-4C0C-9781-58743159539A}" type="pres">
      <dgm:prSet presAssocID="{096A9AF0-0DAE-4EB3-B448-4501DA034F4A}" presName="composite" presStyleCnt="0"/>
      <dgm:spPr/>
    </dgm:pt>
    <dgm:pt modelId="{B57996C3-16BE-4CEB-B9E2-6FFC42938F41}" type="pres">
      <dgm:prSet presAssocID="{096A9AF0-0DAE-4EB3-B448-4501DA034F4A}" presName="ConnectorPoint" presStyleLbl="lnNode1" presStyleIdx="1" presStyleCnt="6"/>
      <dgm:spPr>
        <a:solidFill>
          <a:schemeClr val="accent1">
            <a:hueOff val="0"/>
            <a:satOff val="0"/>
            <a:lumOff val="0"/>
            <a:alphaOff val="0"/>
          </a:schemeClr>
        </a:solidFill>
        <a:ln w="6350" cap="flat" cmpd="sng" algn="ctr">
          <a:noFill/>
          <a:prstDash val="solid"/>
          <a:miter lim="800000"/>
        </a:ln>
        <a:effectLst/>
      </dgm:spPr>
    </dgm:pt>
    <dgm:pt modelId="{BC71368F-DA7E-405D-93AC-3A6767BF9FC6}" type="pres">
      <dgm:prSet presAssocID="{096A9AF0-0DAE-4EB3-B448-4501DA034F4A}" presName="DropPinPlaceHolder" presStyleCnt="0"/>
      <dgm:spPr/>
    </dgm:pt>
    <dgm:pt modelId="{5B4632EA-1574-417A-A3FA-D711159FBAD1}" type="pres">
      <dgm:prSet presAssocID="{096A9AF0-0DAE-4EB3-B448-4501DA034F4A}" presName="DropPin" presStyleLbl="alignNode1" presStyleIdx="1" presStyleCnt="6"/>
      <dgm:spPr>
        <a:ln>
          <a:noFill/>
        </a:ln>
      </dgm:spPr>
    </dgm:pt>
    <dgm:pt modelId="{032E0966-F86B-4BBD-BE80-8FAB861AF0E8}" type="pres">
      <dgm:prSet presAssocID="{096A9AF0-0DAE-4EB3-B448-4501DA034F4A}" presName="Ellipse" presStyleLbl="fgAcc1" presStyleIdx="2" presStyleCnt="7"/>
      <dgm:spPr>
        <a:prstGeom prst="donut">
          <a:avLst/>
        </a:prstGeom>
        <a:solidFill>
          <a:schemeClr val="lt1">
            <a:hueOff val="0"/>
            <a:satOff val="0"/>
            <a:lumOff val="0"/>
          </a:schemeClr>
        </a:solidFill>
        <a:ln w="12700" cap="flat" cmpd="sng" algn="ctr">
          <a:noFill/>
          <a:prstDash val="solid"/>
          <a:miter lim="800000"/>
        </a:ln>
        <a:effectLst/>
      </dgm:spPr>
    </dgm:pt>
    <dgm:pt modelId="{B608C5A1-CE9E-4410-9F2F-F714CC6AB069}" type="pres">
      <dgm:prSet presAssocID="{096A9AF0-0DAE-4EB3-B448-4501DA034F4A}" presName="L2TextContainer" presStyleLbl="revTx" presStyleIdx="2" presStyleCnt="12">
        <dgm:presLayoutVars>
          <dgm:bulletEnabled val="1"/>
        </dgm:presLayoutVars>
      </dgm:prSet>
      <dgm:spPr/>
    </dgm:pt>
    <dgm:pt modelId="{C1E34084-406C-48D5-88FE-7226282DBC49}" type="pres">
      <dgm:prSet presAssocID="{096A9AF0-0DAE-4EB3-B448-4501DA034F4A}" presName="L1TextContainer" presStyleLbl="revTx" presStyleIdx="3" presStyleCnt="12" custLinFactNeighborX="-689" custLinFactNeighborY="1586">
        <dgm:presLayoutVars>
          <dgm:chMax val="1"/>
          <dgm:chPref val="1"/>
          <dgm:bulletEnabled val="1"/>
        </dgm:presLayoutVars>
      </dgm:prSet>
      <dgm:spPr/>
    </dgm:pt>
    <dgm:pt modelId="{33168228-1414-4AAF-B7E5-C08A80BBB2F1}" type="pres">
      <dgm:prSet presAssocID="{096A9AF0-0DAE-4EB3-B448-4501DA034F4A}" presName="ConnectLine" presStyleLbl="sibTrans1D1" presStyleIdx="1" presStyleCnt="6"/>
      <dgm:spPr>
        <a:xfrm>
          <a:off x="1843314" y="2690813"/>
          <a:ext cx="0" cy="1592961"/>
        </a:xfrm>
        <a:prstGeom prst="line">
          <a:avLst/>
        </a:prstGeom>
        <a:noFill/>
        <a:ln w="3175" cap="flat" cmpd="sng" algn="ctr">
          <a:solidFill>
            <a:prstClr val="white">
              <a:lumMod val="85000"/>
            </a:prstClr>
          </a:solidFill>
          <a:prstDash val="solid"/>
          <a:miter lim="800000"/>
        </a:ln>
        <a:effectLst/>
      </dgm:spPr>
    </dgm:pt>
    <dgm:pt modelId="{C791BCDD-76D3-4E0E-98B9-0C4903CF0E94}" type="pres">
      <dgm:prSet presAssocID="{096A9AF0-0DAE-4EB3-B448-4501DA034F4A}" presName="EmptyPlaceHolder" presStyleCnt="0"/>
      <dgm:spPr/>
    </dgm:pt>
    <dgm:pt modelId="{3B1DA912-FDB7-4F73-8823-B30C56F7DE86}" type="pres">
      <dgm:prSet presAssocID="{6B0D7DA9-E6ED-4137-9716-F48BF62327A8}" presName="spaceBetweenRectangles" presStyleCnt="0"/>
      <dgm:spPr/>
    </dgm:pt>
    <dgm:pt modelId="{A44200C1-BBAD-4D06-97E2-28CC936CD124}" type="pres">
      <dgm:prSet presAssocID="{4EA069F3-397F-40D5-94A6-32C3E355C277}" presName="composite" presStyleCnt="0"/>
      <dgm:spPr/>
    </dgm:pt>
    <dgm:pt modelId="{613669ED-DB5B-40E8-8E1D-E2DCFE90D264}" type="pres">
      <dgm:prSet presAssocID="{4EA069F3-397F-40D5-94A6-32C3E355C277}" presName="ConnectorPoint" presStyleLbl="lnNode1" presStyleIdx="2" presStyleCnt="6"/>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820869CD-A555-4995-B27E-151D1992D948}" type="pres">
      <dgm:prSet presAssocID="{4EA069F3-397F-40D5-94A6-32C3E355C277}" presName="DropPinPlaceHolder" presStyleCnt="0"/>
      <dgm:spPr/>
    </dgm:pt>
    <dgm:pt modelId="{406BE20E-33CC-46D3-A1E1-6205FCB3DBC0}" type="pres">
      <dgm:prSet presAssocID="{4EA069F3-397F-40D5-94A6-32C3E355C277}" presName="DropPin" presStyleLbl="alignNode1" presStyleIdx="2" presStyleCnt="6" custLinFactX="500000" custLinFactNeighborX="576104" custLinFactNeighborY="-9517"/>
      <dgm:spPr/>
    </dgm:pt>
    <dgm:pt modelId="{70B4FCFE-1E44-4FB4-B7FA-B53724C262B1}" type="pres">
      <dgm:prSet presAssocID="{4EA069F3-397F-40D5-94A6-32C3E355C277}" presName="Ellipse" presStyleLbl="fgAcc1" presStyleIdx="3" presStyleCnt="7"/>
      <dgm:spPr>
        <a:solidFill>
          <a:schemeClr val="bg1">
            <a:alpha val="90000"/>
          </a:schemeClr>
        </a:solidFill>
        <a:ln w="15875" cap="flat" cmpd="sng" algn="ctr">
          <a:solidFill>
            <a:schemeClr val="bg1"/>
          </a:solidFill>
          <a:prstDash val="solid"/>
        </a:ln>
        <a:effectLst/>
      </dgm:spPr>
    </dgm:pt>
    <dgm:pt modelId="{3EE97256-AB3F-45CB-8465-54667B5839AA}" type="pres">
      <dgm:prSet presAssocID="{4EA069F3-397F-40D5-94A6-32C3E355C277}" presName="L2TextContainer" presStyleLbl="revTx" presStyleIdx="4" presStyleCnt="12">
        <dgm:presLayoutVars>
          <dgm:bulletEnabled val="1"/>
        </dgm:presLayoutVars>
      </dgm:prSet>
      <dgm:spPr/>
    </dgm:pt>
    <dgm:pt modelId="{FB6164A9-457A-492F-A82E-C9C369D7E716}" type="pres">
      <dgm:prSet presAssocID="{4EA069F3-397F-40D5-94A6-32C3E355C277}" presName="L1TextContainer" presStyleLbl="revTx" presStyleIdx="5" presStyleCnt="12" custLinFactX="73631" custLinFactNeighborX="100000" custLinFactNeighborY="6345">
        <dgm:presLayoutVars>
          <dgm:chMax val="1"/>
          <dgm:chPref val="1"/>
          <dgm:bulletEnabled val="1"/>
        </dgm:presLayoutVars>
      </dgm:prSet>
      <dgm:spPr/>
    </dgm:pt>
    <dgm:pt modelId="{84355117-00CF-4B53-88A7-DE6748C3B82E}" type="pres">
      <dgm:prSet presAssocID="{4EA069F3-397F-40D5-94A6-32C3E355C277}" presName="ConnectLine" presStyleLbl="sibTrans1D1" presStyleIdx="2" presStyleCnt="6" custLinFactX="8296311" custLinFactNeighborX="8300000" custLinFactNeighborY="593"/>
      <dgm:spPr>
        <a:noFill/>
        <a:ln w="12700" cap="flat" cmpd="sng" algn="ctr">
          <a:solidFill>
            <a:schemeClr val="accent1">
              <a:hueOff val="0"/>
              <a:satOff val="0"/>
              <a:lumOff val="0"/>
              <a:alphaOff val="0"/>
            </a:schemeClr>
          </a:solidFill>
          <a:prstDash val="dash"/>
        </a:ln>
        <a:effectLst/>
      </dgm:spPr>
    </dgm:pt>
    <dgm:pt modelId="{CD8FD616-3007-4CAF-A357-C70E14FEF9C0}" type="pres">
      <dgm:prSet presAssocID="{4EA069F3-397F-40D5-94A6-32C3E355C277}" presName="EmptyPlaceHolder" presStyleCnt="0"/>
      <dgm:spPr/>
    </dgm:pt>
    <dgm:pt modelId="{AE58E348-CD3B-4064-B225-28BAA0B170FF}" type="pres">
      <dgm:prSet presAssocID="{E94D5EF7-F47C-476C-A5FE-1C35261B578A}" presName="spaceBetweenRectangles" presStyleCnt="0"/>
      <dgm:spPr/>
    </dgm:pt>
    <dgm:pt modelId="{B744CD57-FD23-4E62-9589-4CAC57B034E9}" type="pres">
      <dgm:prSet presAssocID="{CA6B1BA0-B2FC-48AD-8EDA-F4AAA4AF2782}" presName="composite" presStyleCnt="0"/>
      <dgm:spPr/>
    </dgm:pt>
    <dgm:pt modelId="{D891B168-1DA5-4124-931F-A51FCB8EFC11}" type="pres">
      <dgm:prSet presAssocID="{CA6B1BA0-B2FC-48AD-8EDA-F4AAA4AF2782}" presName="ConnectorPoint" presStyleLbl="lnNode1" presStyleIdx="3" presStyleCnt="6"/>
      <dgm:spPr>
        <a:solidFill>
          <a:schemeClr val="accent1">
            <a:hueOff val="0"/>
            <a:satOff val="0"/>
            <a:lumOff val="0"/>
            <a:alphaOff val="0"/>
          </a:schemeClr>
        </a:solidFill>
        <a:ln w="6350" cap="flat" cmpd="sng" algn="ctr">
          <a:noFill/>
          <a:prstDash val="solid"/>
          <a:miter lim="800000"/>
        </a:ln>
        <a:effectLst/>
      </dgm:spPr>
    </dgm:pt>
    <dgm:pt modelId="{42206762-CD73-4F82-B16A-D168E2503215}" type="pres">
      <dgm:prSet presAssocID="{CA6B1BA0-B2FC-48AD-8EDA-F4AAA4AF2782}" presName="DropPinPlaceHolder" presStyleCnt="0"/>
      <dgm:spPr/>
    </dgm:pt>
    <dgm:pt modelId="{C0DBECBF-E3AA-450B-95D4-8349AA21B4F8}" type="pres">
      <dgm:prSet presAssocID="{CA6B1BA0-B2FC-48AD-8EDA-F4AAA4AF2782}" presName="DropPin" presStyleLbl="alignNode1" presStyleIdx="3" presStyleCnt="6"/>
      <dgm:spPr>
        <a:ln>
          <a:noFill/>
        </a:ln>
      </dgm:spPr>
    </dgm:pt>
    <dgm:pt modelId="{6EDDD44C-F5E4-49AD-B1D9-346B8B8AEE8F}" type="pres">
      <dgm:prSet presAssocID="{CA6B1BA0-B2FC-48AD-8EDA-F4AAA4AF2782}" presName="Ellipse" presStyleLbl="fgAcc1" presStyleIdx="4" presStyleCnt="7"/>
      <dgm:spPr>
        <a:prstGeom prst="donut">
          <a:avLst/>
        </a:prstGeom>
        <a:solidFill>
          <a:schemeClr val="lt1">
            <a:hueOff val="0"/>
            <a:satOff val="0"/>
            <a:lumOff val="0"/>
          </a:schemeClr>
        </a:solidFill>
        <a:ln w="12700" cap="flat" cmpd="sng" algn="ctr">
          <a:noFill/>
          <a:prstDash val="solid"/>
          <a:miter lim="800000"/>
        </a:ln>
        <a:effectLst/>
      </dgm:spPr>
    </dgm:pt>
    <dgm:pt modelId="{FE564261-183D-47F9-8E7E-BCFC5023A815}" type="pres">
      <dgm:prSet presAssocID="{CA6B1BA0-B2FC-48AD-8EDA-F4AAA4AF2782}" presName="L2TextContainer" presStyleLbl="revTx" presStyleIdx="6" presStyleCnt="12">
        <dgm:presLayoutVars>
          <dgm:bulletEnabled val="1"/>
        </dgm:presLayoutVars>
      </dgm:prSet>
      <dgm:spPr/>
    </dgm:pt>
    <dgm:pt modelId="{3DA36ABE-9810-4ED4-9A55-2905E7588D06}" type="pres">
      <dgm:prSet presAssocID="{CA6B1BA0-B2FC-48AD-8EDA-F4AAA4AF2782}" presName="L1TextContainer" presStyleLbl="revTx" presStyleIdx="7" presStyleCnt="12">
        <dgm:presLayoutVars>
          <dgm:chMax val="1"/>
          <dgm:chPref val="1"/>
          <dgm:bulletEnabled val="1"/>
        </dgm:presLayoutVars>
      </dgm:prSet>
      <dgm:spPr/>
    </dgm:pt>
    <dgm:pt modelId="{4B9F5909-A57C-4893-9C8A-D5960FE9BE37}" type="pres">
      <dgm:prSet presAssocID="{CA6B1BA0-B2FC-48AD-8EDA-F4AAA4AF2782}" presName="ConnectLine" presStyleLbl="sibTrans1D1" presStyleIdx="3" presStyleCnt="6"/>
      <dgm:spPr>
        <a:xfrm>
          <a:off x="4960678" y="2690813"/>
          <a:ext cx="0" cy="1592961"/>
        </a:xfrm>
        <a:prstGeom prst="line">
          <a:avLst/>
        </a:prstGeom>
        <a:noFill/>
        <a:ln w="3175" cap="flat" cmpd="sng" algn="ctr">
          <a:solidFill>
            <a:prstClr val="white">
              <a:lumMod val="85000"/>
            </a:prstClr>
          </a:solidFill>
          <a:prstDash val="solid"/>
          <a:miter lim="800000"/>
        </a:ln>
        <a:effectLst/>
      </dgm:spPr>
    </dgm:pt>
    <dgm:pt modelId="{DEDCEF89-DB8F-4197-B2D2-2D39426E0B96}" type="pres">
      <dgm:prSet presAssocID="{CA6B1BA0-B2FC-48AD-8EDA-F4AAA4AF2782}" presName="EmptyPlaceHolder" presStyleCnt="0"/>
      <dgm:spPr/>
    </dgm:pt>
    <dgm:pt modelId="{4A96FD2F-C127-41DC-AA54-1EEBED6BA483}" type="pres">
      <dgm:prSet presAssocID="{39FB540D-D808-4040-9A37-0AC474C0212F}" presName="spaceBetweenRectangles" presStyleCnt="0"/>
      <dgm:spPr/>
    </dgm:pt>
    <dgm:pt modelId="{A1AE2BC4-A99C-4DD3-A84D-EB3461D18287}" type="pres">
      <dgm:prSet presAssocID="{212ADAAB-D5CB-4BBC-8DAF-7340FD334994}" presName="composite" presStyleCnt="0"/>
      <dgm:spPr/>
    </dgm:pt>
    <dgm:pt modelId="{278CF1E0-B1C4-4B10-A5EC-FD7EF0557E2D}" type="pres">
      <dgm:prSet presAssocID="{212ADAAB-D5CB-4BBC-8DAF-7340FD334994}" presName="ConnectorPoint" presStyleLbl="lnNode1" presStyleIdx="4" presStyleCnt="6"/>
      <dgm:spPr>
        <a:solidFill>
          <a:schemeClr val="accent1">
            <a:hueOff val="0"/>
            <a:satOff val="0"/>
            <a:lumOff val="0"/>
            <a:alphaOff val="0"/>
          </a:schemeClr>
        </a:solidFill>
        <a:ln w="6350" cap="flat" cmpd="sng" algn="ctr">
          <a:noFill/>
          <a:prstDash val="solid"/>
          <a:miter lim="800000"/>
        </a:ln>
        <a:effectLst/>
      </dgm:spPr>
    </dgm:pt>
    <dgm:pt modelId="{27B65FB4-BE6A-41E6-BBE9-8DC9F7B73486}" type="pres">
      <dgm:prSet presAssocID="{212ADAAB-D5CB-4BBC-8DAF-7340FD334994}" presName="DropPinPlaceHolder" presStyleCnt="0"/>
      <dgm:spPr/>
    </dgm:pt>
    <dgm:pt modelId="{488CC4C6-DFBC-460C-A9ED-BEDA8CC682D4}" type="pres">
      <dgm:prSet presAssocID="{212ADAAB-D5CB-4BBC-8DAF-7340FD334994}" presName="DropPin" presStyleLbl="alignNode1" presStyleIdx="4" presStyleCnt="6"/>
      <dgm:spPr>
        <a:ln>
          <a:noFill/>
        </a:ln>
      </dgm:spPr>
    </dgm:pt>
    <dgm:pt modelId="{48CA82DA-B677-461B-A08D-337683480059}" type="pres">
      <dgm:prSet presAssocID="{212ADAAB-D5CB-4BBC-8DAF-7340FD334994}" presName="Ellipse" presStyleLbl="fgAcc1" presStyleIdx="5" presStyleCnt="7"/>
      <dgm:spPr>
        <a:prstGeom prst="donut">
          <a:avLst/>
        </a:prstGeom>
        <a:solidFill>
          <a:schemeClr val="lt1">
            <a:hueOff val="0"/>
            <a:satOff val="0"/>
            <a:lumOff val="0"/>
          </a:schemeClr>
        </a:solidFill>
        <a:ln w="12700" cap="flat" cmpd="sng" algn="ctr">
          <a:noFill/>
          <a:prstDash val="solid"/>
          <a:miter lim="800000"/>
        </a:ln>
        <a:effectLst/>
      </dgm:spPr>
    </dgm:pt>
    <dgm:pt modelId="{D1646913-A3FA-4470-A3E9-C64B0A13A62A}" type="pres">
      <dgm:prSet presAssocID="{212ADAAB-D5CB-4BBC-8DAF-7340FD334994}" presName="L2TextContainer" presStyleLbl="revTx" presStyleIdx="8" presStyleCnt="12">
        <dgm:presLayoutVars>
          <dgm:bulletEnabled val="1"/>
        </dgm:presLayoutVars>
      </dgm:prSet>
      <dgm:spPr/>
    </dgm:pt>
    <dgm:pt modelId="{6EC2FC68-E1B8-4274-8090-C2C96A4CD82C}" type="pres">
      <dgm:prSet presAssocID="{212ADAAB-D5CB-4BBC-8DAF-7340FD334994}" presName="L1TextContainer" presStyleLbl="revTx" presStyleIdx="9" presStyleCnt="12">
        <dgm:presLayoutVars>
          <dgm:chMax val="1"/>
          <dgm:chPref val="1"/>
          <dgm:bulletEnabled val="1"/>
        </dgm:presLayoutVars>
      </dgm:prSet>
      <dgm:spPr/>
    </dgm:pt>
    <dgm:pt modelId="{4F41BF23-550C-4E7F-977E-3D22E3AF7B51}" type="pres">
      <dgm:prSet presAssocID="{212ADAAB-D5CB-4BBC-8DAF-7340FD334994}" presName="ConnectLine" presStyleLbl="sibTrans1D1" presStyleIdx="4" presStyleCnt="6"/>
      <dgm:spPr>
        <a:xfrm>
          <a:off x="6519360" y="1097851"/>
          <a:ext cx="0" cy="1592961"/>
        </a:xfrm>
        <a:prstGeom prst="line">
          <a:avLst/>
        </a:prstGeom>
        <a:noFill/>
        <a:ln w="3175" cap="flat" cmpd="sng" algn="ctr">
          <a:solidFill>
            <a:prstClr val="white">
              <a:lumMod val="85000"/>
            </a:prstClr>
          </a:solidFill>
          <a:prstDash val="solid"/>
          <a:miter lim="800000"/>
        </a:ln>
        <a:effectLst/>
      </dgm:spPr>
    </dgm:pt>
    <dgm:pt modelId="{5018695D-CFD4-49F8-8967-BA8A0C0A0DE1}" type="pres">
      <dgm:prSet presAssocID="{212ADAAB-D5CB-4BBC-8DAF-7340FD334994}" presName="EmptyPlaceHolder" presStyleCnt="0"/>
      <dgm:spPr/>
    </dgm:pt>
    <dgm:pt modelId="{61EA613E-57A8-485F-A4A9-29037092E83A}" type="pres">
      <dgm:prSet presAssocID="{AB2787E4-2A8B-428D-A4AE-2B14DCFFC4E7}" presName="spaceBetweenRectangles" presStyleCnt="0"/>
      <dgm:spPr/>
    </dgm:pt>
    <dgm:pt modelId="{0F3B3032-C16A-44EB-AE28-CB7C1D797D2B}" type="pres">
      <dgm:prSet presAssocID="{A2560FD2-F12F-4A06-A96F-B86674952111}" presName="composite" presStyleCnt="0"/>
      <dgm:spPr/>
    </dgm:pt>
    <dgm:pt modelId="{A64C6D16-2F77-439A-848A-F1081C5E5CBE}" type="pres">
      <dgm:prSet presAssocID="{A2560FD2-F12F-4A06-A96F-B86674952111}" presName="ConnectorPoint" presStyleLbl="lnNode1" presStyleIdx="5" presStyleCnt="6"/>
      <dgm:spPr>
        <a:solidFill>
          <a:schemeClr val="accent3"/>
        </a:solidFill>
        <a:ln w="6350" cap="flat" cmpd="sng" algn="ctr">
          <a:noFill/>
          <a:prstDash val="solid"/>
          <a:miter lim="800000"/>
        </a:ln>
        <a:effectLst/>
      </dgm:spPr>
    </dgm:pt>
    <dgm:pt modelId="{8EFC6EAF-71E5-48C3-9F69-6FB96640B14F}" type="pres">
      <dgm:prSet presAssocID="{A2560FD2-F12F-4A06-A96F-B86674952111}" presName="DropPinPlaceHolder" presStyleCnt="0"/>
      <dgm:spPr/>
    </dgm:pt>
    <dgm:pt modelId="{73F98938-B973-410F-B6E0-43437FA146E6}" type="pres">
      <dgm:prSet presAssocID="{A2560FD2-F12F-4A06-A96F-B86674952111}" presName="DropPin" presStyleLbl="alignNode1" presStyleIdx="5" presStyleCnt="6"/>
      <dgm:spPr>
        <a:prstGeom prst="ellipse">
          <a:avLst/>
        </a:prstGeom>
        <a:solidFill>
          <a:schemeClr val="accent3"/>
        </a:solidFill>
        <a:ln>
          <a:noFill/>
        </a:ln>
      </dgm:spPr>
    </dgm:pt>
    <dgm:pt modelId="{26BE64BD-02BC-4C6F-AC50-F9617E59754D}" type="pres">
      <dgm:prSet presAssocID="{A2560FD2-F12F-4A06-A96F-B86674952111}" presName="Ellipse" presStyleLbl="fgAcc1" presStyleIdx="6" presStyleCnt="7"/>
      <dgm:spPr>
        <a:prstGeom prst="star12">
          <a:avLst/>
        </a:prstGeom>
        <a:solidFill>
          <a:schemeClr val="lt1">
            <a:hueOff val="0"/>
            <a:satOff val="0"/>
            <a:lumOff val="0"/>
          </a:schemeClr>
        </a:solidFill>
        <a:ln w="12700" cap="flat" cmpd="sng" algn="ctr">
          <a:noFill/>
          <a:prstDash val="solid"/>
          <a:miter lim="800000"/>
        </a:ln>
        <a:effectLst/>
      </dgm:spPr>
    </dgm:pt>
    <dgm:pt modelId="{5C5070CD-E29E-4F50-9A43-342A2DE968FF}" type="pres">
      <dgm:prSet presAssocID="{A2560FD2-F12F-4A06-A96F-B86674952111}" presName="L2TextContainer" presStyleLbl="revTx" presStyleIdx="10" presStyleCnt="12">
        <dgm:presLayoutVars>
          <dgm:bulletEnabled val="1"/>
        </dgm:presLayoutVars>
      </dgm:prSet>
      <dgm:spPr/>
    </dgm:pt>
    <dgm:pt modelId="{6FED4196-A0D3-4E5C-83DA-99291A8FFFC3}" type="pres">
      <dgm:prSet presAssocID="{A2560FD2-F12F-4A06-A96F-B86674952111}" presName="L1TextContainer" presStyleLbl="revTx" presStyleIdx="11" presStyleCnt="12">
        <dgm:presLayoutVars>
          <dgm:chMax val="1"/>
          <dgm:chPref val="1"/>
          <dgm:bulletEnabled val="1"/>
        </dgm:presLayoutVars>
      </dgm:prSet>
      <dgm:spPr/>
    </dgm:pt>
    <dgm:pt modelId="{54DE4918-169B-4E9C-B946-44A9D45AEC94}" type="pres">
      <dgm:prSet presAssocID="{A2560FD2-F12F-4A06-A96F-B86674952111}" presName="ConnectLine" presStyleLbl="sibTrans1D1" presStyleIdx="5" presStyleCnt="6"/>
      <dgm:spPr>
        <a:xfrm>
          <a:off x="8078042" y="2690813"/>
          <a:ext cx="0" cy="1592961"/>
        </a:xfrm>
        <a:prstGeom prst="line">
          <a:avLst/>
        </a:prstGeom>
        <a:noFill/>
        <a:ln w="114300" cap="rnd" cmpd="sng" algn="ctr">
          <a:solidFill>
            <a:prstClr val="white">
              <a:lumMod val="95000"/>
            </a:prstClr>
          </a:solidFill>
          <a:prstDash val="sysDot"/>
          <a:round/>
        </a:ln>
        <a:effectLst/>
      </dgm:spPr>
    </dgm:pt>
    <dgm:pt modelId="{75F2030E-997B-4809-B3F1-AEF48EEEDB2B}" type="pres">
      <dgm:prSet presAssocID="{A2560FD2-F12F-4A06-A96F-B86674952111}" presName="EmptyPlaceHolder" presStyleCnt="0"/>
      <dgm:spPr/>
    </dgm:pt>
  </dgm:ptLst>
  <dgm:cxnLst>
    <dgm:cxn modelId="{2FC11007-01BB-470D-9422-1671E01275CE}" type="presOf" srcId="{A2560FD2-F12F-4A06-A96F-B86674952111}" destId="{6FED4196-A0D3-4E5C-83DA-99291A8FFFC3}" srcOrd="0" destOrd="0" presId="urn:microsoft.com/office/officeart/2017/3/layout/DropPinTimeline"/>
    <dgm:cxn modelId="{6761FA07-2C7E-4C7E-AAF6-6281B46CE4CC}" type="presOf" srcId="{4EA069F3-397F-40D5-94A6-32C3E355C277}" destId="{FB6164A9-457A-492F-A82E-C9C369D7E716}" srcOrd="0" destOrd="0" presId="urn:microsoft.com/office/officeart/2017/3/layout/DropPinTimeline"/>
    <dgm:cxn modelId="{E7A9B516-E9CE-4E09-A382-7AFC7C18E14E}" type="presOf" srcId="{8C46C915-7EE1-414D-AD79-118039B2AF7E}" destId="{FE564261-183D-47F9-8E7E-BCFC5023A815}" srcOrd="0" destOrd="1" presId="urn:microsoft.com/office/officeart/2017/3/layout/DropPinTimeline"/>
    <dgm:cxn modelId="{2F02861A-3FDC-4C2B-B724-282D5914D85A}" type="presOf" srcId="{212ADAAB-D5CB-4BBC-8DAF-7340FD334994}" destId="{6EC2FC68-E1B8-4274-8090-C2C96A4CD82C}" srcOrd="0" destOrd="0" presId="urn:microsoft.com/office/officeart/2017/3/layout/DropPinTimeline"/>
    <dgm:cxn modelId="{146C3436-7349-460D-8FAF-B5C22B68A41F}" type="presOf" srcId="{CA6B1BA0-B2FC-48AD-8EDA-F4AAA4AF2782}" destId="{3DA36ABE-9810-4ED4-9A55-2905E7588D06}" srcOrd="0" destOrd="0" presId="urn:microsoft.com/office/officeart/2017/3/layout/DropPinTimeline"/>
    <dgm:cxn modelId="{39A11E5C-7A57-4117-A6DF-36000C29509C}" srcId="{9DCEA5FC-4640-45AF-B712-7A4FD94AEF0D}" destId="{831701CF-77C7-46C0-A913-8CC39517BAB8}" srcOrd="0" destOrd="0" parTransId="{13FBC60D-3EA6-4496-BA97-C1AE8C7F8961}" sibTransId="{75156CDF-E17B-4DAD-AE37-EA44D7F37090}"/>
    <dgm:cxn modelId="{DD687B5C-28C8-4088-99B8-D375C5FDAE4A}" srcId="{212ADAAB-D5CB-4BBC-8DAF-7340FD334994}" destId="{2AEE5C11-34AE-4EB7-8907-9BED418EA471}" srcOrd="0" destOrd="0" parTransId="{2E14AD1F-C7EA-45AE-ADC0-0EE92A6516CB}" sibTransId="{F36FDDA0-6B91-47CB-8114-B6F076E55FC8}"/>
    <dgm:cxn modelId="{DBD99269-D7F7-4B47-B17B-A5AE402751D9}" srcId="{63085546-7C7C-4B3E-ABEB-2669F1A65FB2}" destId="{9DCEA5FC-4640-45AF-B712-7A4FD94AEF0D}" srcOrd="0" destOrd="0" parTransId="{929A5FD9-0612-4B79-9B59-C3C36D34A069}" sibTransId="{0A99745B-BB5C-49B3-A782-8DB57641F6C9}"/>
    <dgm:cxn modelId="{C8C7266C-2A0C-476A-85B3-F12BE2521F4C}" srcId="{63085546-7C7C-4B3E-ABEB-2669F1A65FB2}" destId="{212ADAAB-D5CB-4BBC-8DAF-7340FD334994}" srcOrd="4" destOrd="0" parTransId="{45F6D312-A686-491E-95E3-EFB9640CC472}" sibTransId="{AB2787E4-2A8B-428D-A4AE-2B14DCFFC4E7}"/>
    <dgm:cxn modelId="{2841EC4D-F3DC-4972-B897-89C9EA062B26}" type="presOf" srcId="{92921081-529B-4D1C-83A4-C416BB4C5224}" destId="{B608C5A1-CE9E-4410-9F2F-F714CC6AB069}" srcOrd="0" destOrd="0" presId="urn:microsoft.com/office/officeart/2017/3/layout/DropPinTimeline"/>
    <dgm:cxn modelId="{3C15AF51-54A6-4ED0-824A-52A4CE5468AB}" type="presOf" srcId="{2AEE5C11-34AE-4EB7-8907-9BED418EA471}" destId="{D1646913-A3FA-4470-A3E9-C64B0A13A62A}" srcOrd="0" destOrd="0" presId="urn:microsoft.com/office/officeart/2017/3/layout/DropPinTimeline"/>
    <dgm:cxn modelId="{24A8F052-3377-4BA4-8C62-CCF5039C85D7}" srcId="{CA6B1BA0-B2FC-48AD-8EDA-F4AAA4AF2782}" destId="{3CB04A44-4013-4CA7-90FD-29AFC3C15E37}" srcOrd="0" destOrd="0" parTransId="{ECEE936A-E3CC-4209-BECC-1CD0C85A2B72}" sibTransId="{D7A8F7A0-47A3-4464-B3B7-E0806DF46627}"/>
    <dgm:cxn modelId="{601FA375-B804-4895-B969-A3CE7B37C85C}" type="presOf" srcId="{096A9AF0-0DAE-4EB3-B448-4501DA034F4A}" destId="{C1E34084-406C-48D5-88FE-7226282DBC49}" srcOrd="0" destOrd="0" presId="urn:microsoft.com/office/officeart/2017/3/layout/DropPinTimeline"/>
    <dgm:cxn modelId="{761E4B58-8AA0-4EE9-9827-01A0CA5D8AAC}" type="presOf" srcId="{9DCEA5FC-4640-45AF-B712-7A4FD94AEF0D}" destId="{85C50C56-6DC8-4C47-8DBC-4FD6B1554AA4}" srcOrd="0" destOrd="0" presId="urn:microsoft.com/office/officeart/2017/3/layout/DropPinTimeline"/>
    <dgm:cxn modelId="{B05C4C7C-FEB8-4825-98A0-C38D3021918A}" srcId="{096A9AF0-0DAE-4EB3-B448-4501DA034F4A}" destId="{92921081-529B-4D1C-83A4-C416BB4C5224}" srcOrd="0" destOrd="0" parTransId="{5AD2C2F8-A1D7-469B-93D8-B578BEFE51F8}" sibTransId="{ECC13403-1F53-4ED4-AE4F-334EEC7C8710}"/>
    <dgm:cxn modelId="{2802187F-7EB3-49BE-9C62-E8F8F0567AFB}" type="presOf" srcId="{3CB04A44-4013-4CA7-90FD-29AFC3C15E37}" destId="{FE564261-183D-47F9-8E7E-BCFC5023A815}" srcOrd="0" destOrd="0" presId="urn:microsoft.com/office/officeart/2017/3/layout/DropPinTimeline"/>
    <dgm:cxn modelId="{4C9CDB83-24A4-4BFB-918D-11C1B4E33A13}" srcId="{CA6B1BA0-B2FC-48AD-8EDA-F4AAA4AF2782}" destId="{8C46C915-7EE1-414D-AD79-118039B2AF7E}" srcOrd="1" destOrd="0" parTransId="{59DFC158-6F15-4BE9-8002-671951216F4C}" sibTransId="{8E9FEF21-184C-4FAF-AE31-29B35FDD2DE8}"/>
    <dgm:cxn modelId="{F9D8B584-9399-4A2B-8ADC-F71293A4822C}" srcId="{63085546-7C7C-4B3E-ABEB-2669F1A65FB2}" destId="{A2560FD2-F12F-4A06-A96F-B86674952111}" srcOrd="5" destOrd="0" parTransId="{96173659-138A-4A00-AE0B-9063EA9393A6}" sibTransId="{D3C3BC3F-2256-4FBC-AFA5-0D035E3EACD7}"/>
    <dgm:cxn modelId="{247DE591-0579-4FF5-9C62-940C4F67096B}" type="presOf" srcId="{63085546-7C7C-4B3E-ABEB-2669F1A65FB2}" destId="{7A5D3400-AF5B-4297-8592-4C1EDB9D0973}" srcOrd="0" destOrd="0" presId="urn:microsoft.com/office/officeart/2017/3/layout/DropPinTimeline"/>
    <dgm:cxn modelId="{F16073A4-7F3E-4CB9-8FB4-14646A5FA672}" type="presOf" srcId="{831701CF-77C7-46C0-A913-8CC39517BAB8}" destId="{A782CF5D-A585-4990-846A-5EDBD19A9BDB}" srcOrd="0" destOrd="0" presId="urn:microsoft.com/office/officeart/2017/3/layout/DropPinTimeline"/>
    <dgm:cxn modelId="{CA0753BD-DB60-4D68-8486-5B376B839B26}" srcId="{63085546-7C7C-4B3E-ABEB-2669F1A65FB2}" destId="{096A9AF0-0DAE-4EB3-B448-4501DA034F4A}" srcOrd="1" destOrd="0" parTransId="{8CE6ABD6-768E-42C8-9029-C3B5F278B21C}" sibTransId="{6B0D7DA9-E6ED-4137-9716-F48BF62327A8}"/>
    <dgm:cxn modelId="{BC5A70C8-9D97-4922-BCDB-6316D191C527}" srcId="{63085546-7C7C-4B3E-ABEB-2669F1A65FB2}" destId="{4EA069F3-397F-40D5-94A6-32C3E355C277}" srcOrd="2" destOrd="0" parTransId="{2F99115B-608E-4E08-A503-B74879A76D07}" sibTransId="{E94D5EF7-F47C-476C-A5FE-1C35261B578A}"/>
    <dgm:cxn modelId="{CD6B6EE8-3813-4EF1-BFEC-C005A3326D63}" srcId="{63085546-7C7C-4B3E-ABEB-2669F1A65FB2}" destId="{CA6B1BA0-B2FC-48AD-8EDA-F4AAA4AF2782}" srcOrd="3" destOrd="0" parTransId="{D7D3AA07-BCB9-4212-A556-E90870FB1413}" sibTransId="{39FB540D-D808-4040-9A37-0AC474C0212F}"/>
    <dgm:cxn modelId="{DA6A51DB-6C18-400B-9DA5-E8330852483B}" type="presParOf" srcId="{7A5D3400-AF5B-4297-8592-4C1EDB9D0973}" destId="{BD204284-1F7C-4D58-BC79-8C2DEE7E9FAF}" srcOrd="0" destOrd="0" presId="urn:microsoft.com/office/officeart/2017/3/layout/DropPinTimeline"/>
    <dgm:cxn modelId="{B682209A-D180-4D3D-A7FE-3FF4623AAAC8}" type="presParOf" srcId="{7A5D3400-AF5B-4297-8592-4C1EDB9D0973}" destId="{46A6B157-7198-41C4-9D25-C4F8885F1B6F}" srcOrd="1" destOrd="0" presId="urn:microsoft.com/office/officeart/2017/3/layout/DropPinTimeline"/>
    <dgm:cxn modelId="{4CF30FDC-8EA5-4C55-A240-DA99543AE3C6}" type="presParOf" srcId="{46A6B157-7198-41C4-9D25-C4F8885F1B6F}" destId="{578E6A06-6F61-48BD-9F1A-48E731D6E26D}" srcOrd="0" destOrd="0" presId="urn:microsoft.com/office/officeart/2017/3/layout/DropPinTimeline"/>
    <dgm:cxn modelId="{7F06BCA7-F8E6-43B5-AEBF-3EA16A460043}" type="presParOf" srcId="{578E6A06-6F61-48BD-9F1A-48E731D6E26D}" destId="{9F727168-E825-43C1-AF50-41E115F59C0C}" srcOrd="0" destOrd="0" presId="urn:microsoft.com/office/officeart/2017/3/layout/DropPinTimeline"/>
    <dgm:cxn modelId="{39550BBA-C07C-435F-AE58-6A3869656E8F}" type="presParOf" srcId="{578E6A06-6F61-48BD-9F1A-48E731D6E26D}" destId="{0C380CA5-521A-4949-A022-450DA9C217F5}" srcOrd="1" destOrd="0" presId="urn:microsoft.com/office/officeart/2017/3/layout/DropPinTimeline"/>
    <dgm:cxn modelId="{50FAF036-8C4F-4AB4-964E-F6C0C8E1B366}" type="presParOf" srcId="{0C380CA5-521A-4949-A022-450DA9C217F5}" destId="{19EF924A-339B-436A-9151-9C7B0B0377B9}" srcOrd="0" destOrd="0" presId="urn:microsoft.com/office/officeart/2017/3/layout/DropPinTimeline"/>
    <dgm:cxn modelId="{FEF6FDFF-AC95-4350-940F-FC375C454173}" type="presParOf" srcId="{0C380CA5-521A-4949-A022-450DA9C217F5}" destId="{846B4BA4-33F0-43CE-A60E-B95E195AD5A9}" srcOrd="1" destOrd="0" presId="urn:microsoft.com/office/officeart/2017/3/layout/DropPinTimeline"/>
    <dgm:cxn modelId="{86FB1E3B-8C27-43E3-9CFC-6B9AD5B19723}" type="presParOf" srcId="{578E6A06-6F61-48BD-9F1A-48E731D6E26D}" destId="{A782CF5D-A585-4990-846A-5EDBD19A9BDB}" srcOrd="2" destOrd="0" presId="urn:microsoft.com/office/officeart/2017/3/layout/DropPinTimeline"/>
    <dgm:cxn modelId="{A2AA414F-7DC4-4250-B21D-62866A63C6BC}" type="presParOf" srcId="{578E6A06-6F61-48BD-9F1A-48E731D6E26D}" destId="{85C50C56-6DC8-4C47-8DBC-4FD6B1554AA4}" srcOrd="3" destOrd="0" presId="urn:microsoft.com/office/officeart/2017/3/layout/DropPinTimeline"/>
    <dgm:cxn modelId="{AEEA7548-3D0E-4A32-8C4A-EEFE5745C7DF}" type="presParOf" srcId="{578E6A06-6F61-48BD-9F1A-48E731D6E26D}" destId="{4F322B1B-F357-4BCD-BF34-8A0D705A1CE7}" srcOrd="4" destOrd="0" presId="urn:microsoft.com/office/officeart/2017/3/layout/DropPinTimeline"/>
    <dgm:cxn modelId="{7AB3159E-92F2-4399-AE36-6211AADC42EA}" type="presParOf" srcId="{578E6A06-6F61-48BD-9F1A-48E731D6E26D}" destId="{9FF32B1E-94FD-475E-9959-8E0546070C5B}" srcOrd="5" destOrd="0" presId="urn:microsoft.com/office/officeart/2017/3/layout/DropPinTimeline"/>
    <dgm:cxn modelId="{CAD3EAEA-2806-4987-BD88-048D89C54CF1}" type="presParOf" srcId="{46A6B157-7198-41C4-9D25-C4F8885F1B6F}" destId="{C9E000F5-B650-46EB-A3B0-FBA6593CE548}" srcOrd="1" destOrd="0" presId="urn:microsoft.com/office/officeart/2017/3/layout/DropPinTimeline"/>
    <dgm:cxn modelId="{5EA5B657-7F2F-44E2-B1DD-0B3ECBD1E99D}" type="presParOf" srcId="{46A6B157-7198-41C4-9D25-C4F8885F1B6F}" destId="{64373A7D-C7A5-4C0C-9781-58743159539A}" srcOrd="2" destOrd="0" presId="urn:microsoft.com/office/officeart/2017/3/layout/DropPinTimeline"/>
    <dgm:cxn modelId="{14BAE908-5010-418B-B10F-E0EF3644818C}" type="presParOf" srcId="{64373A7D-C7A5-4C0C-9781-58743159539A}" destId="{B57996C3-16BE-4CEB-B9E2-6FFC42938F41}" srcOrd="0" destOrd="0" presId="urn:microsoft.com/office/officeart/2017/3/layout/DropPinTimeline"/>
    <dgm:cxn modelId="{6EE799C9-2ACE-448A-B9B4-1F0BFCC5494D}" type="presParOf" srcId="{64373A7D-C7A5-4C0C-9781-58743159539A}" destId="{BC71368F-DA7E-405D-93AC-3A6767BF9FC6}" srcOrd="1" destOrd="0" presId="urn:microsoft.com/office/officeart/2017/3/layout/DropPinTimeline"/>
    <dgm:cxn modelId="{59CC3372-0972-45A9-AB2E-167939969C7E}" type="presParOf" srcId="{BC71368F-DA7E-405D-93AC-3A6767BF9FC6}" destId="{5B4632EA-1574-417A-A3FA-D711159FBAD1}" srcOrd="0" destOrd="0" presId="urn:microsoft.com/office/officeart/2017/3/layout/DropPinTimeline"/>
    <dgm:cxn modelId="{1BF47519-9E4E-4BB0-BCBA-A5961FF9A6CD}" type="presParOf" srcId="{BC71368F-DA7E-405D-93AC-3A6767BF9FC6}" destId="{032E0966-F86B-4BBD-BE80-8FAB861AF0E8}" srcOrd="1" destOrd="0" presId="urn:microsoft.com/office/officeart/2017/3/layout/DropPinTimeline"/>
    <dgm:cxn modelId="{882EEBD2-110A-4990-8880-616C578449B7}" type="presParOf" srcId="{64373A7D-C7A5-4C0C-9781-58743159539A}" destId="{B608C5A1-CE9E-4410-9F2F-F714CC6AB069}" srcOrd="2" destOrd="0" presId="urn:microsoft.com/office/officeart/2017/3/layout/DropPinTimeline"/>
    <dgm:cxn modelId="{E5F82FBD-2B6D-4121-BACE-4D1B9A91EC66}" type="presParOf" srcId="{64373A7D-C7A5-4C0C-9781-58743159539A}" destId="{C1E34084-406C-48D5-88FE-7226282DBC49}" srcOrd="3" destOrd="0" presId="urn:microsoft.com/office/officeart/2017/3/layout/DropPinTimeline"/>
    <dgm:cxn modelId="{B94D7E38-E5D7-44D5-B33C-E3A0C78F3780}" type="presParOf" srcId="{64373A7D-C7A5-4C0C-9781-58743159539A}" destId="{33168228-1414-4AAF-B7E5-C08A80BBB2F1}" srcOrd="4" destOrd="0" presId="urn:microsoft.com/office/officeart/2017/3/layout/DropPinTimeline"/>
    <dgm:cxn modelId="{397EE9F0-39A3-4A02-B678-70EBE6F9F893}" type="presParOf" srcId="{64373A7D-C7A5-4C0C-9781-58743159539A}" destId="{C791BCDD-76D3-4E0E-98B9-0C4903CF0E94}" srcOrd="5" destOrd="0" presId="urn:microsoft.com/office/officeart/2017/3/layout/DropPinTimeline"/>
    <dgm:cxn modelId="{AD2F3FEC-DCA0-43DB-982D-903784448797}" type="presParOf" srcId="{46A6B157-7198-41C4-9D25-C4F8885F1B6F}" destId="{3B1DA912-FDB7-4F73-8823-B30C56F7DE86}" srcOrd="3" destOrd="0" presId="urn:microsoft.com/office/officeart/2017/3/layout/DropPinTimeline"/>
    <dgm:cxn modelId="{56E80234-DD4B-4C6C-9A97-381E3A58E1B7}" type="presParOf" srcId="{46A6B157-7198-41C4-9D25-C4F8885F1B6F}" destId="{A44200C1-BBAD-4D06-97E2-28CC936CD124}" srcOrd="4" destOrd="0" presId="urn:microsoft.com/office/officeart/2017/3/layout/DropPinTimeline"/>
    <dgm:cxn modelId="{7EB4698A-6048-4A07-9DED-3625F2D1A22E}" type="presParOf" srcId="{A44200C1-BBAD-4D06-97E2-28CC936CD124}" destId="{613669ED-DB5B-40E8-8E1D-E2DCFE90D264}" srcOrd="0" destOrd="0" presId="urn:microsoft.com/office/officeart/2017/3/layout/DropPinTimeline"/>
    <dgm:cxn modelId="{EF3AEBC0-E6DE-4D61-ACAB-18520EEF9F74}" type="presParOf" srcId="{A44200C1-BBAD-4D06-97E2-28CC936CD124}" destId="{820869CD-A555-4995-B27E-151D1992D948}" srcOrd="1" destOrd="0" presId="urn:microsoft.com/office/officeart/2017/3/layout/DropPinTimeline"/>
    <dgm:cxn modelId="{8B5DB894-0486-43CC-BC57-FCBE7EDABCAE}" type="presParOf" srcId="{820869CD-A555-4995-B27E-151D1992D948}" destId="{406BE20E-33CC-46D3-A1E1-6205FCB3DBC0}" srcOrd="0" destOrd="0" presId="urn:microsoft.com/office/officeart/2017/3/layout/DropPinTimeline"/>
    <dgm:cxn modelId="{10C61F03-8A64-4FEF-979B-30AED6378BE6}" type="presParOf" srcId="{820869CD-A555-4995-B27E-151D1992D948}" destId="{70B4FCFE-1E44-4FB4-B7FA-B53724C262B1}" srcOrd="1" destOrd="0" presId="urn:microsoft.com/office/officeart/2017/3/layout/DropPinTimeline"/>
    <dgm:cxn modelId="{329C00E4-B5A3-48AA-8AB1-EDA0578EA0A7}" type="presParOf" srcId="{A44200C1-BBAD-4D06-97E2-28CC936CD124}" destId="{3EE97256-AB3F-45CB-8465-54667B5839AA}" srcOrd="2" destOrd="0" presId="urn:microsoft.com/office/officeart/2017/3/layout/DropPinTimeline"/>
    <dgm:cxn modelId="{337AD93C-6376-49FF-96D5-9FC66D68092D}" type="presParOf" srcId="{A44200C1-BBAD-4D06-97E2-28CC936CD124}" destId="{FB6164A9-457A-492F-A82E-C9C369D7E716}" srcOrd="3" destOrd="0" presId="urn:microsoft.com/office/officeart/2017/3/layout/DropPinTimeline"/>
    <dgm:cxn modelId="{7E7C2A02-7752-46AF-912A-FD0F0B32F556}" type="presParOf" srcId="{A44200C1-BBAD-4D06-97E2-28CC936CD124}" destId="{84355117-00CF-4B53-88A7-DE6748C3B82E}" srcOrd="4" destOrd="0" presId="urn:microsoft.com/office/officeart/2017/3/layout/DropPinTimeline"/>
    <dgm:cxn modelId="{76CB93B6-84F4-4AC6-8E4C-1E9AF066EED1}" type="presParOf" srcId="{A44200C1-BBAD-4D06-97E2-28CC936CD124}" destId="{CD8FD616-3007-4CAF-A357-C70E14FEF9C0}" srcOrd="5" destOrd="0" presId="urn:microsoft.com/office/officeart/2017/3/layout/DropPinTimeline"/>
    <dgm:cxn modelId="{E6FD82C6-8D92-4E23-A019-712B33D7430B}" type="presParOf" srcId="{46A6B157-7198-41C4-9D25-C4F8885F1B6F}" destId="{AE58E348-CD3B-4064-B225-28BAA0B170FF}" srcOrd="5" destOrd="0" presId="urn:microsoft.com/office/officeart/2017/3/layout/DropPinTimeline"/>
    <dgm:cxn modelId="{07DA9BDD-D756-4F29-80E5-7856AC99F270}" type="presParOf" srcId="{46A6B157-7198-41C4-9D25-C4F8885F1B6F}" destId="{B744CD57-FD23-4E62-9589-4CAC57B034E9}" srcOrd="6" destOrd="0" presId="urn:microsoft.com/office/officeart/2017/3/layout/DropPinTimeline"/>
    <dgm:cxn modelId="{A54741C0-57CC-4443-9EC5-35B27EE5E879}" type="presParOf" srcId="{B744CD57-FD23-4E62-9589-4CAC57B034E9}" destId="{D891B168-1DA5-4124-931F-A51FCB8EFC11}" srcOrd="0" destOrd="0" presId="urn:microsoft.com/office/officeart/2017/3/layout/DropPinTimeline"/>
    <dgm:cxn modelId="{44B3C3FE-C503-4088-9594-FF6526E19BF3}" type="presParOf" srcId="{B744CD57-FD23-4E62-9589-4CAC57B034E9}" destId="{42206762-CD73-4F82-B16A-D168E2503215}" srcOrd="1" destOrd="0" presId="urn:microsoft.com/office/officeart/2017/3/layout/DropPinTimeline"/>
    <dgm:cxn modelId="{239B9997-909E-499F-90E5-95A977AC216C}" type="presParOf" srcId="{42206762-CD73-4F82-B16A-D168E2503215}" destId="{C0DBECBF-E3AA-450B-95D4-8349AA21B4F8}" srcOrd="0" destOrd="0" presId="urn:microsoft.com/office/officeart/2017/3/layout/DropPinTimeline"/>
    <dgm:cxn modelId="{913BA6FA-228D-4434-8839-0BBC563346A1}" type="presParOf" srcId="{42206762-CD73-4F82-B16A-D168E2503215}" destId="{6EDDD44C-F5E4-49AD-B1D9-346B8B8AEE8F}" srcOrd="1" destOrd="0" presId="urn:microsoft.com/office/officeart/2017/3/layout/DropPinTimeline"/>
    <dgm:cxn modelId="{81CB2C61-6B70-4A51-ACCE-DD65EFE72264}" type="presParOf" srcId="{B744CD57-FD23-4E62-9589-4CAC57B034E9}" destId="{FE564261-183D-47F9-8E7E-BCFC5023A815}" srcOrd="2" destOrd="0" presId="urn:microsoft.com/office/officeart/2017/3/layout/DropPinTimeline"/>
    <dgm:cxn modelId="{0D94F868-59F8-4671-9038-53D01D6C70F0}" type="presParOf" srcId="{B744CD57-FD23-4E62-9589-4CAC57B034E9}" destId="{3DA36ABE-9810-4ED4-9A55-2905E7588D06}" srcOrd="3" destOrd="0" presId="urn:microsoft.com/office/officeart/2017/3/layout/DropPinTimeline"/>
    <dgm:cxn modelId="{A0A095FA-FAD3-4861-A220-140A889CB7D8}" type="presParOf" srcId="{B744CD57-FD23-4E62-9589-4CAC57B034E9}" destId="{4B9F5909-A57C-4893-9C8A-D5960FE9BE37}" srcOrd="4" destOrd="0" presId="urn:microsoft.com/office/officeart/2017/3/layout/DropPinTimeline"/>
    <dgm:cxn modelId="{8FFFA548-0EFE-4476-B5A5-95CB32500074}" type="presParOf" srcId="{B744CD57-FD23-4E62-9589-4CAC57B034E9}" destId="{DEDCEF89-DB8F-4197-B2D2-2D39426E0B96}" srcOrd="5" destOrd="0" presId="urn:microsoft.com/office/officeart/2017/3/layout/DropPinTimeline"/>
    <dgm:cxn modelId="{D7A836E4-E400-4ED7-ABF3-88920F3B86D1}" type="presParOf" srcId="{46A6B157-7198-41C4-9D25-C4F8885F1B6F}" destId="{4A96FD2F-C127-41DC-AA54-1EEBED6BA483}" srcOrd="7" destOrd="0" presId="urn:microsoft.com/office/officeart/2017/3/layout/DropPinTimeline"/>
    <dgm:cxn modelId="{2E35C8AB-C54E-4DE6-98F2-126D8B12CA35}" type="presParOf" srcId="{46A6B157-7198-41C4-9D25-C4F8885F1B6F}" destId="{A1AE2BC4-A99C-4DD3-A84D-EB3461D18287}" srcOrd="8" destOrd="0" presId="urn:microsoft.com/office/officeart/2017/3/layout/DropPinTimeline"/>
    <dgm:cxn modelId="{AC45CECB-C5CF-4E80-98D8-0844891DC577}" type="presParOf" srcId="{A1AE2BC4-A99C-4DD3-A84D-EB3461D18287}" destId="{278CF1E0-B1C4-4B10-A5EC-FD7EF0557E2D}" srcOrd="0" destOrd="0" presId="urn:microsoft.com/office/officeart/2017/3/layout/DropPinTimeline"/>
    <dgm:cxn modelId="{FAC5196A-0FF0-48C2-A8D5-A327A9296F37}" type="presParOf" srcId="{A1AE2BC4-A99C-4DD3-A84D-EB3461D18287}" destId="{27B65FB4-BE6A-41E6-BBE9-8DC9F7B73486}" srcOrd="1" destOrd="0" presId="urn:microsoft.com/office/officeart/2017/3/layout/DropPinTimeline"/>
    <dgm:cxn modelId="{6506C7DF-695E-463E-9F7A-076AACE839A3}" type="presParOf" srcId="{27B65FB4-BE6A-41E6-BBE9-8DC9F7B73486}" destId="{488CC4C6-DFBC-460C-A9ED-BEDA8CC682D4}" srcOrd="0" destOrd="0" presId="urn:microsoft.com/office/officeart/2017/3/layout/DropPinTimeline"/>
    <dgm:cxn modelId="{BB2EC07F-9382-4ADC-B58A-370E51165161}" type="presParOf" srcId="{27B65FB4-BE6A-41E6-BBE9-8DC9F7B73486}" destId="{48CA82DA-B677-461B-A08D-337683480059}" srcOrd="1" destOrd="0" presId="urn:microsoft.com/office/officeart/2017/3/layout/DropPinTimeline"/>
    <dgm:cxn modelId="{D2C7B1A6-CF92-4104-85AF-7ED69E77FB2E}" type="presParOf" srcId="{A1AE2BC4-A99C-4DD3-A84D-EB3461D18287}" destId="{D1646913-A3FA-4470-A3E9-C64B0A13A62A}" srcOrd="2" destOrd="0" presId="urn:microsoft.com/office/officeart/2017/3/layout/DropPinTimeline"/>
    <dgm:cxn modelId="{6DFB5DDF-069E-470A-9D51-14C2EEBAEAB6}" type="presParOf" srcId="{A1AE2BC4-A99C-4DD3-A84D-EB3461D18287}" destId="{6EC2FC68-E1B8-4274-8090-C2C96A4CD82C}" srcOrd="3" destOrd="0" presId="urn:microsoft.com/office/officeart/2017/3/layout/DropPinTimeline"/>
    <dgm:cxn modelId="{E13030DA-BCC9-42B5-90A4-C1245E765FC8}" type="presParOf" srcId="{A1AE2BC4-A99C-4DD3-A84D-EB3461D18287}" destId="{4F41BF23-550C-4E7F-977E-3D22E3AF7B51}" srcOrd="4" destOrd="0" presId="urn:microsoft.com/office/officeart/2017/3/layout/DropPinTimeline"/>
    <dgm:cxn modelId="{5DC7870F-4614-4A72-AB7A-994AF1F8A4DE}" type="presParOf" srcId="{A1AE2BC4-A99C-4DD3-A84D-EB3461D18287}" destId="{5018695D-CFD4-49F8-8967-BA8A0C0A0DE1}" srcOrd="5" destOrd="0" presId="urn:microsoft.com/office/officeart/2017/3/layout/DropPinTimeline"/>
    <dgm:cxn modelId="{39DED560-FDC7-4A20-BA37-B726CE3DBE1E}" type="presParOf" srcId="{46A6B157-7198-41C4-9D25-C4F8885F1B6F}" destId="{61EA613E-57A8-485F-A4A9-29037092E83A}" srcOrd="9" destOrd="0" presId="urn:microsoft.com/office/officeart/2017/3/layout/DropPinTimeline"/>
    <dgm:cxn modelId="{54E41EA0-9E87-40EF-B950-CD0D02632A5E}" type="presParOf" srcId="{46A6B157-7198-41C4-9D25-C4F8885F1B6F}" destId="{0F3B3032-C16A-44EB-AE28-CB7C1D797D2B}" srcOrd="10" destOrd="0" presId="urn:microsoft.com/office/officeart/2017/3/layout/DropPinTimeline"/>
    <dgm:cxn modelId="{1942FCC2-B760-454F-8ED4-284B5F0D173F}" type="presParOf" srcId="{0F3B3032-C16A-44EB-AE28-CB7C1D797D2B}" destId="{A64C6D16-2F77-439A-848A-F1081C5E5CBE}" srcOrd="0" destOrd="0" presId="urn:microsoft.com/office/officeart/2017/3/layout/DropPinTimeline"/>
    <dgm:cxn modelId="{AC143F48-BF04-4D0E-89BA-960F2ABBD0BF}" type="presParOf" srcId="{0F3B3032-C16A-44EB-AE28-CB7C1D797D2B}" destId="{8EFC6EAF-71E5-48C3-9F69-6FB96640B14F}" srcOrd="1" destOrd="0" presId="urn:microsoft.com/office/officeart/2017/3/layout/DropPinTimeline"/>
    <dgm:cxn modelId="{9D150C9C-5EFC-4A02-8C37-075CE44C91E1}" type="presParOf" srcId="{8EFC6EAF-71E5-48C3-9F69-6FB96640B14F}" destId="{73F98938-B973-410F-B6E0-43437FA146E6}" srcOrd="0" destOrd="0" presId="urn:microsoft.com/office/officeart/2017/3/layout/DropPinTimeline"/>
    <dgm:cxn modelId="{64F7D1CF-1C75-4E99-9650-834BFE5A5694}" type="presParOf" srcId="{8EFC6EAF-71E5-48C3-9F69-6FB96640B14F}" destId="{26BE64BD-02BC-4C6F-AC50-F9617E59754D}" srcOrd="1" destOrd="0" presId="urn:microsoft.com/office/officeart/2017/3/layout/DropPinTimeline"/>
    <dgm:cxn modelId="{C16907F7-D721-4CDC-AE06-6F5EE47FD277}" type="presParOf" srcId="{0F3B3032-C16A-44EB-AE28-CB7C1D797D2B}" destId="{5C5070CD-E29E-4F50-9A43-342A2DE968FF}" srcOrd="2" destOrd="0" presId="urn:microsoft.com/office/officeart/2017/3/layout/DropPinTimeline"/>
    <dgm:cxn modelId="{CA8AB878-D5FF-4555-BB9A-8E6D1CC53290}" type="presParOf" srcId="{0F3B3032-C16A-44EB-AE28-CB7C1D797D2B}" destId="{6FED4196-A0D3-4E5C-83DA-99291A8FFFC3}" srcOrd="3" destOrd="0" presId="urn:microsoft.com/office/officeart/2017/3/layout/DropPinTimeline"/>
    <dgm:cxn modelId="{55A40688-F4F2-41AC-A466-706C7C2D4FCF}" type="presParOf" srcId="{0F3B3032-C16A-44EB-AE28-CB7C1D797D2B}" destId="{54DE4918-169B-4E9C-B946-44A9D45AEC94}" srcOrd="4" destOrd="0" presId="urn:microsoft.com/office/officeart/2017/3/layout/DropPinTimeline"/>
    <dgm:cxn modelId="{506414DA-3D19-4555-9698-F2128A0EF183}" type="presParOf" srcId="{0F3B3032-C16A-44EB-AE28-CB7C1D797D2B}" destId="{75F2030E-997B-4809-B3F1-AEF48EEEDB2B}" srcOrd="5" destOrd="0" presId="urn:microsoft.com/office/officeart/2017/3/layout/DropPinTimeline"/>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204284-1F7C-4D58-BC79-8C2DEE7E9FAF}">
      <dsp:nvSpPr>
        <dsp:cNvPr id="0" name=""/>
        <dsp:cNvSpPr/>
      </dsp:nvSpPr>
      <dsp:spPr>
        <a:xfrm>
          <a:off x="0" y="2476501"/>
          <a:ext cx="10939605" cy="428624"/>
        </a:xfrm>
        <a:prstGeom prst="homePlate">
          <a:avLst/>
        </a:prstGeom>
        <a:gradFill rotWithShape="0">
          <a:gsLst>
            <a:gs pos="0">
              <a:schemeClr val="bg1">
                <a:lumMod val="95000"/>
              </a:schemeClr>
            </a:gs>
            <a:gs pos="100000">
              <a:schemeClr val="bg1">
                <a:lumMod val="85000"/>
              </a:schemeClr>
            </a:gs>
          </a:gsLst>
          <a:lin ang="1200000" scaled="0"/>
        </a:gradFill>
        <a:ln w="12700" cap="flat" cmpd="sng" algn="ctr">
          <a:noFill/>
          <a:prstDash val="solid"/>
          <a:miter lim="800000"/>
          <a:tailEnd type="arrow" w="sm" len="sm"/>
        </a:ln>
        <a:effectLst/>
      </dsp:spPr>
      <dsp:style>
        <a:lnRef idx="2">
          <a:scrgbClr r="0" g="0" b="0"/>
        </a:lnRef>
        <a:fillRef idx="1">
          <a:scrgbClr r="0" g="0" b="0"/>
        </a:fillRef>
        <a:effectRef idx="0">
          <a:scrgbClr r="0" g="0" b="0"/>
        </a:effectRef>
        <a:fontRef idx="minor"/>
      </dsp:style>
    </dsp:sp>
    <dsp:sp modelId="{19EF924A-339B-436A-9151-9C7B0B0377B9}">
      <dsp:nvSpPr>
        <dsp:cNvPr id="0" name=""/>
        <dsp:cNvSpPr/>
      </dsp:nvSpPr>
      <dsp:spPr>
        <a:xfrm rot="8100000">
          <a:off x="88462" y="621836"/>
          <a:ext cx="392341" cy="392341"/>
        </a:xfrm>
        <a:prstGeom prst="teardrop">
          <a:avLst>
            <a:gd name="adj" fmla="val 115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46B4BA4-33F0-43CE-A60E-B95E195AD5A9}">
      <dsp:nvSpPr>
        <dsp:cNvPr id="0" name=""/>
        <dsp:cNvSpPr/>
      </dsp:nvSpPr>
      <dsp:spPr>
        <a:xfrm>
          <a:off x="132047" y="665422"/>
          <a:ext cx="305170" cy="305170"/>
        </a:xfrm>
        <a:prstGeom prst="donut">
          <a:avLst/>
        </a:prstGeom>
        <a:solidFill>
          <a:schemeClr val="bg1"/>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782CF5D-A585-4990-846A-5EDBD19A9BDB}">
      <dsp:nvSpPr>
        <dsp:cNvPr id="0" name=""/>
        <dsp:cNvSpPr/>
      </dsp:nvSpPr>
      <dsp:spPr>
        <a:xfrm>
          <a:off x="562060" y="1097851"/>
          <a:ext cx="2576929" cy="1592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kern="1200" dirty="0">
              <a:solidFill>
                <a:schemeClr val="tx1">
                  <a:lumMod val="65000"/>
                  <a:lumOff val="35000"/>
                </a:schemeClr>
              </a:solidFill>
            </a:rPr>
            <a:t>Planning Board voted final zoning amendment language for October Special Town Meeting warrant article. </a:t>
          </a:r>
        </a:p>
      </dsp:txBody>
      <dsp:txXfrm>
        <a:off x="562060" y="1097851"/>
        <a:ext cx="2576929" cy="1592961"/>
      </dsp:txXfrm>
    </dsp:sp>
    <dsp:sp modelId="{85C50C56-6DC8-4C47-8DBC-4FD6B1554AA4}">
      <dsp:nvSpPr>
        <dsp:cNvPr id="0" name=""/>
        <dsp:cNvSpPr/>
      </dsp:nvSpPr>
      <dsp:spPr>
        <a:xfrm>
          <a:off x="562060" y="538162"/>
          <a:ext cx="2576929" cy="559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b="1" kern="1200" dirty="0">
              <a:solidFill>
                <a:schemeClr val="tx1">
                  <a:lumMod val="65000"/>
                  <a:lumOff val="35000"/>
                </a:schemeClr>
              </a:solidFill>
            </a:rPr>
            <a:t>September 8, 2021</a:t>
          </a:r>
          <a:endParaRPr lang="en-US" sz="1100" kern="1200" dirty="0">
            <a:solidFill>
              <a:schemeClr val="tx1">
                <a:lumMod val="65000"/>
                <a:lumOff val="35000"/>
              </a:schemeClr>
            </a:solidFill>
          </a:endParaRPr>
        </a:p>
      </dsp:txBody>
      <dsp:txXfrm>
        <a:off x="562060" y="538162"/>
        <a:ext cx="2576929" cy="559689"/>
      </dsp:txXfrm>
    </dsp:sp>
    <dsp:sp modelId="{4F322B1B-F357-4BCD-BF34-8A0D705A1CE7}">
      <dsp:nvSpPr>
        <dsp:cNvPr id="0" name=""/>
        <dsp:cNvSpPr/>
      </dsp:nvSpPr>
      <dsp:spPr>
        <a:xfrm>
          <a:off x="284633" y="1097851"/>
          <a:ext cx="0" cy="1592961"/>
        </a:xfrm>
        <a:prstGeom prst="line">
          <a:avLst/>
        </a:prstGeom>
        <a:noFill/>
        <a:ln w="3175" cap="flat" cmpd="sng" algn="ctr">
          <a:solidFill>
            <a:schemeClr val="bg1">
              <a:lumMod val="85000"/>
            </a:schemeClr>
          </a:solidFill>
          <a:prstDash val="solid"/>
          <a:miter lim="800000"/>
        </a:ln>
        <a:effectLst/>
      </dsp:spPr>
      <dsp:style>
        <a:lnRef idx="1">
          <a:scrgbClr r="0" g="0" b="0"/>
        </a:lnRef>
        <a:fillRef idx="0">
          <a:scrgbClr r="0" g="0" b="0"/>
        </a:fillRef>
        <a:effectRef idx="0">
          <a:scrgbClr r="0" g="0" b="0"/>
        </a:effectRef>
        <a:fontRef idx="minor"/>
      </dsp:style>
    </dsp:sp>
    <dsp:sp modelId="{9F727168-E825-43C1-AF50-41E115F59C0C}">
      <dsp:nvSpPr>
        <dsp:cNvPr id="0" name=""/>
        <dsp:cNvSpPr/>
      </dsp:nvSpPr>
      <dsp:spPr>
        <a:xfrm>
          <a:off x="237113" y="2640440"/>
          <a:ext cx="99873" cy="100744"/>
        </a:xfrm>
        <a:prstGeom prst="ellipse">
          <a:avLst/>
        </a:prstGeom>
        <a:solidFill>
          <a:schemeClr val="accent1"/>
        </a:solidFill>
        <a:ln w="63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4632EA-1574-417A-A3FA-D711159FBAD1}">
      <dsp:nvSpPr>
        <dsp:cNvPr id="0" name=""/>
        <dsp:cNvSpPr/>
      </dsp:nvSpPr>
      <dsp:spPr>
        <a:xfrm rot="18900000">
          <a:off x="1647144" y="4367448"/>
          <a:ext cx="392341" cy="392341"/>
        </a:xfrm>
        <a:prstGeom prst="teardrop">
          <a:avLst>
            <a:gd name="adj" fmla="val 115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32E0966-F86B-4BBD-BE80-8FAB861AF0E8}">
      <dsp:nvSpPr>
        <dsp:cNvPr id="0" name=""/>
        <dsp:cNvSpPr/>
      </dsp:nvSpPr>
      <dsp:spPr>
        <a:xfrm>
          <a:off x="1690729" y="4411033"/>
          <a:ext cx="305170" cy="305170"/>
        </a:xfrm>
        <a:prstGeom prst="donut">
          <a:avLst/>
        </a:prstGeom>
        <a:solidFill>
          <a:schemeClr val="lt1">
            <a:hueOff val="0"/>
            <a:satOff val="0"/>
            <a:lum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608C5A1-CE9E-4410-9F2F-F714CC6AB069}">
      <dsp:nvSpPr>
        <dsp:cNvPr id="0" name=""/>
        <dsp:cNvSpPr/>
      </dsp:nvSpPr>
      <dsp:spPr>
        <a:xfrm>
          <a:off x="2102987" y="2699689"/>
          <a:ext cx="2576929" cy="1592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kern="1200" dirty="0">
              <a:solidFill>
                <a:schemeClr val="tx1">
                  <a:lumMod val="65000"/>
                  <a:lumOff val="35000"/>
                </a:schemeClr>
              </a:solidFill>
            </a:rPr>
            <a:t>Select Board reviews initial Outdoor Dining Policy draft detailing how to implement the proposed zoning change. </a:t>
          </a:r>
        </a:p>
        <a:p>
          <a:pPr marL="0" lvl="0" indent="0" algn="l" defTabSz="666750">
            <a:lnSpc>
              <a:spcPct val="90000"/>
            </a:lnSpc>
            <a:spcBef>
              <a:spcPct val="0"/>
            </a:spcBef>
            <a:spcAft>
              <a:spcPct val="35000"/>
            </a:spcAft>
            <a:buNone/>
          </a:pPr>
          <a:r>
            <a:rPr lang="en-US" sz="1500" b="1" kern="1200" dirty="0">
              <a:solidFill>
                <a:schemeClr val="tx1">
                  <a:lumMod val="65000"/>
                  <a:lumOff val="35000"/>
                </a:schemeClr>
              </a:solidFill>
            </a:rPr>
            <a:t>Public comment period opens.</a:t>
          </a:r>
        </a:p>
      </dsp:txBody>
      <dsp:txXfrm>
        <a:off x="2102987" y="2699689"/>
        <a:ext cx="2576929" cy="1592961"/>
      </dsp:txXfrm>
    </dsp:sp>
    <dsp:sp modelId="{C1E34084-406C-48D5-88FE-7226282DBC49}">
      <dsp:nvSpPr>
        <dsp:cNvPr id="0" name=""/>
        <dsp:cNvSpPr/>
      </dsp:nvSpPr>
      <dsp:spPr>
        <a:xfrm>
          <a:off x="2102987" y="4292650"/>
          <a:ext cx="2576929" cy="559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b="1" kern="1200" dirty="0">
              <a:solidFill>
                <a:schemeClr val="tx1">
                  <a:lumMod val="65000"/>
                  <a:lumOff val="35000"/>
                </a:schemeClr>
              </a:solidFill>
            </a:rPr>
            <a:t>September 14, 2021 </a:t>
          </a:r>
        </a:p>
      </dsp:txBody>
      <dsp:txXfrm>
        <a:off x="2102987" y="4292650"/>
        <a:ext cx="2576929" cy="559689"/>
      </dsp:txXfrm>
    </dsp:sp>
    <dsp:sp modelId="{33168228-1414-4AAF-B7E5-C08A80BBB2F1}">
      <dsp:nvSpPr>
        <dsp:cNvPr id="0" name=""/>
        <dsp:cNvSpPr/>
      </dsp:nvSpPr>
      <dsp:spPr>
        <a:xfrm>
          <a:off x="1843314" y="2690813"/>
          <a:ext cx="0" cy="1592961"/>
        </a:xfrm>
        <a:prstGeom prst="line">
          <a:avLst/>
        </a:prstGeom>
        <a:noFill/>
        <a:ln w="3175" cap="flat" cmpd="sng" algn="ctr">
          <a:solidFill>
            <a:prstClr val="white">
              <a:lumMod val="85000"/>
            </a:prstClr>
          </a:solidFill>
          <a:prstDash val="solid"/>
          <a:miter lim="800000"/>
        </a:ln>
        <a:effectLst/>
      </dsp:spPr>
      <dsp:style>
        <a:lnRef idx="1">
          <a:scrgbClr r="0" g="0" b="0"/>
        </a:lnRef>
        <a:fillRef idx="0">
          <a:scrgbClr r="0" g="0" b="0"/>
        </a:fillRef>
        <a:effectRef idx="0">
          <a:scrgbClr r="0" g="0" b="0"/>
        </a:effectRef>
        <a:fontRef idx="minor"/>
      </dsp:style>
    </dsp:sp>
    <dsp:sp modelId="{B57996C3-16BE-4CEB-B9E2-6FFC42938F41}">
      <dsp:nvSpPr>
        <dsp:cNvPr id="0" name=""/>
        <dsp:cNvSpPr/>
      </dsp:nvSpPr>
      <dsp:spPr>
        <a:xfrm>
          <a:off x="1795795" y="2640440"/>
          <a:ext cx="99873" cy="100744"/>
        </a:xfrm>
        <a:prstGeom prst="ellipse">
          <a:avLst/>
        </a:prstGeom>
        <a:solidFill>
          <a:schemeClr val="accent1">
            <a:hueOff val="0"/>
            <a:satOff val="0"/>
            <a:lumOff val="0"/>
            <a:alphaOff val="0"/>
          </a:schemeClr>
        </a:solidFill>
        <a:ln w="63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06BE20E-33CC-46D3-A1E1-6205FCB3DBC0}">
      <dsp:nvSpPr>
        <dsp:cNvPr id="0" name=""/>
        <dsp:cNvSpPr/>
      </dsp:nvSpPr>
      <dsp:spPr>
        <a:xfrm rot="8100000">
          <a:off x="9176641" y="568570"/>
          <a:ext cx="392341" cy="392341"/>
        </a:xfrm>
        <a:prstGeom prst="teardrop">
          <a:avLst>
            <a:gd name="adj" fmla="val 115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B4FCFE-1E44-4FB4-B7FA-B53724C262B1}">
      <dsp:nvSpPr>
        <dsp:cNvPr id="0" name=""/>
        <dsp:cNvSpPr/>
      </dsp:nvSpPr>
      <dsp:spPr>
        <a:xfrm>
          <a:off x="9220227" y="612156"/>
          <a:ext cx="305170" cy="305170"/>
        </a:xfrm>
        <a:prstGeom prst="ellipse">
          <a:avLst/>
        </a:prstGeom>
        <a:solidFill>
          <a:schemeClr val="bg1">
            <a:alpha val="90000"/>
          </a:schemeClr>
        </a:solidFill>
        <a:ln w="15875" cap="flat" cmpd="sng" algn="ctr">
          <a:solidFill>
            <a:schemeClr val="bg1"/>
          </a:solidFill>
          <a:prstDash val="solid"/>
        </a:ln>
        <a:effectLst/>
      </dsp:spPr>
      <dsp:style>
        <a:lnRef idx="2">
          <a:scrgbClr r="0" g="0" b="0"/>
        </a:lnRef>
        <a:fillRef idx="1">
          <a:scrgbClr r="0" g="0" b="0"/>
        </a:fillRef>
        <a:effectRef idx="0">
          <a:scrgbClr r="0" g="0" b="0"/>
        </a:effectRef>
        <a:fontRef idx="minor"/>
      </dsp:style>
    </dsp:sp>
    <dsp:sp modelId="{3EE97256-AB3F-45CB-8465-54667B5839AA}">
      <dsp:nvSpPr>
        <dsp:cNvPr id="0" name=""/>
        <dsp:cNvSpPr/>
      </dsp:nvSpPr>
      <dsp:spPr>
        <a:xfrm>
          <a:off x="8153772" y="1133363"/>
          <a:ext cx="2576929" cy="1592961"/>
        </a:xfrm>
        <a:prstGeom prst="rect">
          <a:avLst/>
        </a:prstGeom>
        <a:noFill/>
        <a:ln>
          <a:noFill/>
        </a:ln>
        <a:effectLst/>
      </dsp:spPr>
      <dsp:style>
        <a:lnRef idx="0">
          <a:scrgbClr r="0" g="0" b="0"/>
        </a:lnRef>
        <a:fillRef idx="0">
          <a:scrgbClr r="0" g="0" b="0"/>
        </a:fillRef>
        <a:effectRef idx="0">
          <a:scrgbClr r="0" g="0" b="0"/>
        </a:effectRef>
        <a:fontRef idx="minor"/>
      </dsp:style>
    </dsp:sp>
    <dsp:sp modelId="{FB6164A9-457A-492F-A82E-C9C369D7E716}">
      <dsp:nvSpPr>
        <dsp:cNvPr id="0" name=""/>
        <dsp:cNvSpPr/>
      </dsp:nvSpPr>
      <dsp:spPr>
        <a:xfrm>
          <a:off x="8153772" y="573674"/>
          <a:ext cx="2576929" cy="559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t" anchorCtr="0">
          <a:noAutofit/>
        </a:bodyPr>
        <a:lstStyle/>
        <a:p>
          <a:pPr marL="0" lvl="0" indent="0" algn="l" defTabSz="889000">
            <a:lnSpc>
              <a:spcPct val="90000"/>
            </a:lnSpc>
            <a:spcBef>
              <a:spcPct val="0"/>
            </a:spcBef>
            <a:spcAft>
              <a:spcPct val="35000"/>
            </a:spcAft>
            <a:buNone/>
            <a:defRPr b="1"/>
          </a:pPr>
          <a:endParaRPr lang="en-US" sz="2000" i="1" kern="1200" dirty="0">
            <a:solidFill>
              <a:schemeClr val="tx1">
                <a:lumMod val="65000"/>
                <a:lumOff val="35000"/>
              </a:schemeClr>
            </a:solidFill>
          </a:endParaRPr>
        </a:p>
      </dsp:txBody>
      <dsp:txXfrm>
        <a:off x="8153772" y="573674"/>
        <a:ext cx="2576929" cy="559689"/>
      </dsp:txXfrm>
    </dsp:sp>
    <dsp:sp modelId="{84355117-00CF-4B53-88A7-DE6748C3B82E}">
      <dsp:nvSpPr>
        <dsp:cNvPr id="0" name=""/>
        <dsp:cNvSpPr/>
      </dsp:nvSpPr>
      <dsp:spPr>
        <a:xfrm>
          <a:off x="9376668" y="1107297"/>
          <a:ext cx="0" cy="1592961"/>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613669ED-DB5B-40E8-8E1D-E2DCFE90D264}">
      <dsp:nvSpPr>
        <dsp:cNvPr id="0" name=""/>
        <dsp:cNvSpPr/>
      </dsp:nvSpPr>
      <dsp:spPr>
        <a:xfrm>
          <a:off x="9329148" y="2649887"/>
          <a:ext cx="99873" cy="100744"/>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DBECBF-E3AA-450B-95D4-8349AA21B4F8}">
      <dsp:nvSpPr>
        <dsp:cNvPr id="0" name=""/>
        <dsp:cNvSpPr/>
      </dsp:nvSpPr>
      <dsp:spPr>
        <a:xfrm rot="18900000">
          <a:off x="4764507" y="4367448"/>
          <a:ext cx="392341" cy="392341"/>
        </a:xfrm>
        <a:prstGeom prst="teardrop">
          <a:avLst>
            <a:gd name="adj" fmla="val 115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EDDD44C-F5E4-49AD-B1D9-346B8B8AEE8F}">
      <dsp:nvSpPr>
        <dsp:cNvPr id="0" name=""/>
        <dsp:cNvSpPr/>
      </dsp:nvSpPr>
      <dsp:spPr>
        <a:xfrm>
          <a:off x="4808093" y="4411033"/>
          <a:ext cx="305170" cy="305170"/>
        </a:xfrm>
        <a:prstGeom prst="donut">
          <a:avLst/>
        </a:prstGeom>
        <a:solidFill>
          <a:schemeClr val="lt1">
            <a:hueOff val="0"/>
            <a:satOff val="0"/>
            <a:lum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E564261-183D-47F9-8E7E-BCFC5023A815}">
      <dsp:nvSpPr>
        <dsp:cNvPr id="0" name=""/>
        <dsp:cNvSpPr/>
      </dsp:nvSpPr>
      <dsp:spPr>
        <a:xfrm>
          <a:off x="5238106" y="2690813"/>
          <a:ext cx="2576929" cy="1592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b="1" kern="1200" dirty="0">
              <a:solidFill>
                <a:schemeClr val="tx1">
                  <a:lumMod val="65000"/>
                  <a:lumOff val="35000"/>
                </a:schemeClr>
              </a:solidFill>
            </a:rPr>
            <a:t>Public comment period closes.</a:t>
          </a:r>
        </a:p>
        <a:p>
          <a:pPr marL="0" lvl="0" indent="0" algn="l" defTabSz="666750">
            <a:lnSpc>
              <a:spcPct val="90000"/>
            </a:lnSpc>
            <a:spcBef>
              <a:spcPct val="0"/>
            </a:spcBef>
            <a:spcAft>
              <a:spcPct val="35000"/>
            </a:spcAft>
            <a:buNone/>
          </a:pPr>
          <a:r>
            <a:rPr lang="en-US" sz="1500" kern="1200" dirty="0"/>
            <a:t>Select Board discusses feedback and possible changes. Potential Board vote on final Outdoor Dining Policy. </a:t>
          </a:r>
        </a:p>
      </dsp:txBody>
      <dsp:txXfrm>
        <a:off x="5238106" y="2690813"/>
        <a:ext cx="2576929" cy="1592961"/>
      </dsp:txXfrm>
    </dsp:sp>
    <dsp:sp modelId="{3DA36ABE-9810-4ED4-9A55-2905E7588D06}">
      <dsp:nvSpPr>
        <dsp:cNvPr id="0" name=""/>
        <dsp:cNvSpPr/>
      </dsp:nvSpPr>
      <dsp:spPr>
        <a:xfrm>
          <a:off x="5238106" y="4283774"/>
          <a:ext cx="2576929" cy="559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b="1" kern="1200" dirty="0">
              <a:solidFill>
                <a:schemeClr val="tx1">
                  <a:lumMod val="65000"/>
                  <a:lumOff val="35000"/>
                </a:schemeClr>
              </a:solidFill>
              <a:latin typeface="+mn-lt"/>
            </a:rPr>
            <a:t> September 28, 2021 </a:t>
          </a:r>
          <a:endParaRPr lang="en-US" sz="1100" kern="1200" dirty="0">
            <a:solidFill>
              <a:schemeClr val="tx1">
                <a:lumMod val="65000"/>
                <a:lumOff val="35000"/>
              </a:schemeClr>
            </a:solidFill>
          </a:endParaRPr>
        </a:p>
      </dsp:txBody>
      <dsp:txXfrm>
        <a:off x="5238106" y="4283774"/>
        <a:ext cx="2576929" cy="559689"/>
      </dsp:txXfrm>
    </dsp:sp>
    <dsp:sp modelId="{4B9F5909-A57C-4893-9C8A-D5960FE9BE37}">
      <dsp:nvSpPr>
        <dsp:cNvPr id="0" name=""/>
        <dsp:cNvSpPr/>
      </dsp:nvSpPr>
      <dsp:spPr>
        <a:xfrm>
          <a:off x="4960678" y="2690813"/>
          <a:ext cx="0" cy="1592961"/>
        </a:xfrm>
        <a:prstGeom prst="line">
          <a:avLst/>
        </a:prstGeom>
        <a:noFill/>
        <a:ln w="3175" cap="flat" cmpd="sng" algn="ctr">
          <a:solidFill>
            <a:prstClr val="white">
              <a:lumMod val="85000"/>
            </a:prstClr>
          </a:solidFill>
          <a:prstDash val="solid"/>
          <a:miter lim="800000"/>
        </a:ln>
        <a:effectLst/>
      </dsp:spPr>
      <dsp:style>
        <a:lnRef idx="1">
          <a:scrgbClr r="0" g="0" b="0"/>
        </a:lnRef>
        <a:fillRef idx="0">
          <a:scrgbClr r="0" g="0" b="0"/>
        </a:fillRef>
        <a:effectRef idx="0">
          <a:scrgbClr r="0" g="0" b="0"/>
        </a:effectRef>
        <a:fontRef idx="minor"/>
      </dsp:style>
    </dsp:sp>
    <dsp:sp modelId="{D891B168-1DA5-4124-931F-A51FCB8EFC11}">
      <dsp:nvSpPr>
        <dsp:cNvPr id="0" name=""/>
        <dsp:cNvSpPr/>
      </dsp:nvSpPr>
      <dsp:spPr>
        <a:xfrm>
          <a:off x="4913158" y="2640440"/>
          <a:ext cx="99873" cy="100744"/>
        </a:xfrm>
        <a:prstGeom prst="ellipse">
          <a:avLst/>
        </a:prstGeom>
        <a:solidFill>
          <a:schemeClr val="accent1">
            <a:hueOff val="0"/>
            <a:satOff val="0"/>
            <a:lumOff val="0"/>
            <a:alphaOff val="0"/>
          </a:schemeClr>
        </a:solidFill>
        <a:ln w="63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8CC4C6-DFBC-460C-A9ED-BEDA8CC682D4}">
      <dsp:nvSpPr>
        <dsp:cNvPr id="0" name=""/>
        <dsp:cNvSpPr/>
      </dsp:nvSpPr>
      <dsp:spPr>
        <a:xfrm rot="8100000">
          <a:off x="6323189" y="621836"/>
          <a:ext cx="392341" cy="392341"/>
        </a:xfrm>
        <a:prstGeom prst="teardrop">
          <a:avLst>
            <a:gd name="adj" fmla="val 115000"/>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8CA82DA-B677-461B-A08D-337683480059}">
      <dsp:nvSpPr>
        <dsp:cNvPr id="0" name=""/>
        <dsp:cNvSpPr/>
      </dsp:nvSpPr>
      <dsp:spPr>
        <a:xfrm>
          <a:off x="6366775" y="665422"/>
          <a:ext cx="305170" cy="305170"/>
        </a:xfrm>
        <a:prstGeom prst="donut">
          <a:avLst/>
        </a:prstGeom>
        <a:solidFill>
          <a:schemeClr val="lt1">
            <a:hueOff val="0"/>
            <a:satOff val="0"/>
            <a:lum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1646913-A3FA-4470-A3E9-C64B0A13A62A}">
      <dsp:nvSpPr>
        <dsp:cNvPr id="0" name=""/>
        <dsp:cNvSpPr/>
      </dsp:nvSpPr>
      <dsp:spPr>
        <a:xfrm>
          <a:off x="6796788" y="1097851"/>
          <a:ext cx="2576929" cy="15929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kern="1200" dirty="0">
              <a:solidFill>
                <a:schemeClr val="tx1">
                  <a:lumMod val="65000"/>
                  <a:lumOff val="35000"/>
                </a:schemeClr>
              </a:solidFill>
            </a:rPr>
            <a:t>Town Meeting to vote on proposed zoning amendment. </a:t>
          </a:r>
        </a:p>
      </dsp:txBody>
      <dsp:txXfrm>
        <a:off x="6796788" y="1097851"/>
        <a:ext cx="2576929" cy="1592961"/>
      </dsp:txXfrm>
    </dsp:sp>
    <dsp:sp modelId="{6EC2FC68-E1B8-4274-8090-C2C96A4CD82C}">
      <dsp:nvSpPr>
        <dsp:cNvPr id="0" name=""/>
        <dsp:cNvSpPr/>
      </dsp:nvSpPr>
      <dsp:spPr>
        <a:xfrm>
          <a:off x="6796788" y="538162"/>
          <a:ext cx="2576929" cy="559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b="1" kern="1200" dirty="0">
              <a:solidFill>
                <a:schemeClr val="tx1">
                  <a:lumMod val="65000"/>
                  <a:lumOff val="35000"/>
                </a:schemeClr>
              </a:solidFill>
            </a:rPr>
            <a:t>October 25, 2021</a:t>
          </a:r>
          <a:endParaRPr lang="en-US" sz="1100" kern="1200" dirty="0">
            <a:solidFill>
              <a:schemeClr val="tx1">
                <a:lumMod val="65000"/>
                <a:lumOff val="35000"/>
              </a:schemeClr>
            </a:solidFill>
          </a:endParaRPr>
        </a:p>
      </dsp:txBody>
      <dsp:txXfrm>
        <a:off x="6796788" y="538162"/>
        <a:ext cx="2576929" cy="559689"/>
      </dsp:txXfrm>
    </dsp:sp>
    <dsp:sp modelId="{4F41BF23-550C-4E7F-977E-3D22E3AF7B51}">
      <dsp:nvSpPr>
        <dsp:cNvPr id="0" name=""/>
        <dsp:cNvSpPr/>
      </dsp:nvSpPr>
      <dsp:spPr>
        <a:xfrm>
          <a:off x="6519360" y="1097851"/>
          <a:ext cx="0" cy="1592961"/>
        </a:xfrm>
        <a:prstGeom prst="line">
          <a:avLst/>
        </a:prstGeom>
        <a:noFill/>
        <a:ln w="3175" cap="flat" cmpd="sng" algn="ctr">
          <a:solidFill>
            <a:prstClr val="white">
              <a:lumMod val="85000"/>
            </a:prstClr>
          </a:solidFill>
          <a:prstDash val="solid"/>
          <a:miter lim="800000"/>
        </a:ln>
        <a:effectLst/>
      </dsp:spPr>
      <dsp:style>
        <a:lnRef idx="1">
          <a:scrgbClr r="0" g="0" b="0"/>
        </a:lnRef>
        <a:fillRef idx="0">
          <a:scrgbClr r="0" g="0" b="0"/>
        </a:fillRef>
        <a:effectRef idx="0">
          <a:scrgbClr r="0" g="0" b="0"/>
        </a:effectRef>
        <a:fontRef idx="minor"/>
      </dsp:style>
    </dsp:sp>
    <dsp:sp modelId="{278CF1E0-B1C4-4B10-A5EC-FD7EF0557E2D}">
      <dsp:nvSpPr>
        <dsp:cNvPr id="0" name=""/>
        <dsp:cNvSpPr/>
      </dsp:nvSpPr>
      <dsp:spPr>
        <a:xfrm>
          <a:off x="6471840" y="2640440"/>
          <a:ext cx="99873" cy="100744"/>
        </a:xfrm>
        <a:prstGeom prst="ellipse">
          <a:avLst/>
        </a:prstGeom>
        <a:solidFill>
          <a:schemeClr val="accent1">
            <a:hueOff val="0"/>
            <a:satOff val="0"/>
            <a:lumOff val="0"/>
            <a:alphaOff val="0"/>
          </a:schemeClr>
        </a:solidFill>
        <a:ln w="63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F98938-B973-410F-B6E0-43437FA146E6}">
      <dsp:nvSpPr>
        <dsp:cNvPr id="0" name=""/>
        <dsp:cNvSpPr/>
      </dsp:nvSpPr>
      <dsp:spPr>
        <a:xfrm rot="18900000">
          <a:off x="7881871" y="4367448"/>
          <a:ext cx="392341" cy="392341"/>
        </a:xfrm>
        <a:prstGeom prst="ellipse">
          <a:avLst/>
        </a:prstGeom>
        <a:solidFill>
          <a:schemeClr val="accent3"/>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6BE64BD-02BC-4C6F-AC50-F9617E59754D}">
      <dsp:nvSpPr>
        <dsp:cNvPr id="0" name=""/>
        <dsp:cNvSpPr/>
      </dsp:nvSpPr>
      <dsp:spPr>
        <a:xfrm>
          <a:off x="7925457" y="4411033"/>
          <a:ext cx="305170" cy="305170"/>
        </a:xfrm>
        <a:prstGeom prst="star12">
          <a:avLst/>
        </a:prstGeom>
        <a:solidFill>
          <a:schemeClr val="lt1">
            <a:hueOff val="0"/>
            <a:satOff val="0"/>
            <a:lum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C5070CD-E29E-4F50-9A43-342A2DE968FF}">
      <dsp:nvSpPr>
        <dsp:cNvPr id="0" name=""/>
        <dsp:cNvSpPr/>
      </dsp:nvSpPr>
      <dsp:spPr>
        <a:xfrm>
          <a:off x="8355470" y="2690813"/>
          <a:ext cx="2576929" cy="1592961"/>
        </a:xfrm>
        <a:prstGeom prst="rect">
          <a:avLst/>
        </a:prstGeom>
        <a:noFill/>
        <a:ln>
          <a:noFill/>
        </a:ln>
        <a:effectLst/>
      </dsp:spPr>
      <dsp:style>
        <a:lnRef idx="0">
          <a:scrgbClr r="0" g="0" b="0"/>
        </a:lnRef>
        <a:fillRef idx="0">
          <a:scrgbClr r="0" g="0" b="0"/>
        </a:fillRef>
        <a:effectRef idx="0">
          <a:scrgbClr r="0" g="0" b="0"/>
        </a:effectRef>
        <a:fontRef idx="minor"/>
      </dsp:style>
    </dsp:sp>
    <dsp:sp modelId="{6FED4196-A0D3-4E5C-83DA-99291A8FFFC3}">
      <dsp:nvSpPr>
        <dsp:cNvPr id="0" name=""/>
        <dsp:cNvSpPr/>
      </dsp:nvSpPr>
      <dsp:spPr>
        <a:xfrm>
          <a:off x="8355470" y="4283774"/>
          <a:ext cx="2576929" cy="5596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endParaRPr lang="en-US" sz="1600" b="0" i="1" kern="1200" dirty="0">
            <a:solidFill>
              <a:schemeClr val="tx1">
                <a:lumMod val="65000"/>
                <a:lumOff val="35000"/>
              </a:schemeClr>
            </a:solidFill>
          </a:endParaRPr>
        </a:p>
      </dsp:txBody>
      <dsp:txXfrm>
        <a:off x="8355470" y="4283774"/>
        <a:ext cx="2576929" cy="559689"/>
      </dsp:txXfrm>
    </dsp:sp>
    <dsp:sp modelId="{54DE4918-169B-4E9C-B946-44A9D45AEC94}">
      <dsp:nvSpPr>
        <dsp:cNvPr id="0" name=""/>
        <dsp:cNvSpPr/>
      </dsp:nvSpPr>
      <dsp:spPr>
        <a:xfrm>
          <a:off x="8078042" y="2690813"/>
          <a:ext cx="0" cy="1592961"/>
        </a:xfrm>
        <a:prstGeom prst="line">
          <a:avLst/>
        </a:prstGeom>
        <a:noFill/>
        <a:ln w="114300" cap="rnd" cmpd="sng" algn="ctr">
          <a:solidFill>
            <a:prstClr val="white">
              <a:lumMod val="95000"/>
            </a:prstClr>
          </a:solidFill>
          <a:prstDash val="sysDot"/>
          <a:round/>
        </a:ln>
        <a:effectLst/>
      </dsp:spPr>
      <dsp:style>
        <a:lnRef idx="1">
          <a:scrgbClr r="0" g="0" b="0"/>
        </a:lnRef>
        <a:fillRef idx="0">
          <a:scrgbClr r="0" g="0" b="0"/>
        </a:fillRef>
        <a:effectRef idx="0">
          <a:scrgbClr r="0" g="0" b="0"/>
        </a:effectRef>
        <a:fontRef idx="minor"/>
      </dsp:style>
    </dsp:sp>
    <dsp:sp modelId="{A64C6D16-2F77-439A-848A-F1081C5E5CBE}">
      <dsp:nvSpPr>
        <dsp:cNvPr id="0" name=""/>
        <dsp:cNvSpPr/>
      </dsp:nvSpPr>
      <dsp:spPr>
        <a:xfrm>
          <a:off x="8030522" y="2640440"/>
          <a:ext cx="99873" cy="100744"/>
        </a:xfrm>
        <a:prstGeom prst="ellipse">
          <a:avLst/>
        </a:prstGeom>
        <a:solidFill>
          <a:schemeClr val="accent3"/>
        </a:solidFill>
        <a:ln w="63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F97BB4-11AC-46C7-9B7F-4AB669C852A5}" type="datetimeFigureOut">
              <a:rPr lang="en-US" smtClean="0"/>
              <a:t>9/8/2021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D9D3A-3BC9-4026-AE41-C05CCC1BFD7F}" type="slidenum">
              <a:rPr lang="en-US" smtClean="0"/>
              <a:t>‹#›</a:t>
            </a:fld>
            <a:endParaRPr lang="en-US"/>
          </a:p>
        </p:txBody>
      </p:sp>
    </p:spTree>
    <p:extLst>
      <p:ext uri="{BB962C8B-B14F-4D97-AF65-F5344CB8AC3E}">
        <p14:creationId xmlns:p14="http://schemas.microsoft.com/office/powerpoint/2010/main" val="348632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1</a:t>
            </a:fld>
            <a:endParaRPr lang="en-US"/>
          </a:p>
        </p:txBody>
      </p:sp>
    </p:spTree>
    <p:extLst>
      <p:ext uri="{BB962C8B-B14F-4D97-AF65-F5344CB8AC3E}">
        <p14:creationId xmlns:p14="http://schemas.microsoft.com/office/powerpoint/2010/main" val="1644623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10</a:t>
            </a:fld>
            <a:endParaRPr lang="en-US"/>
          </a:p>
        </p:txBody>
      </p:sp>
    </p:spTree>
    <p:extLst>
      <p:ext uri="{BB962C8B-B14F-4D97-AF65-F5344CB8AC3E}">
        <p14:creationId xmlns:p14="http://schemas.microsoft.com/office/powerpoint/2010/main" val="1304345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5760" marR="0" indent="0">
              <a:lnSpc>
                <a:spcPct val="107000"/>
              </a:lnSpc>
              <a:spcBef>
                <a:spcPts val="0"/>
              </a:spcBef>
              <a:spcAft>
                <a:spcPts val="0"/>
              </a:spcAft>
              <a:buNone/>
            </a:pPr>
            <a:r>
              <a:rPr lang="en-US" sz="1100" dirty="0">
                <a:effectLst/>
                <a:latin typeface="Calibri" panose="020F0502020204030204" pitchFamily="34" charset="0"/>
                <a:ea typeface="Calibri" panose="020F0502020204030204" pitchFamily="34" charset="0"/>
                <a:cs typeface="Times New Roman" panose="02020603050405020304" pitchFamily="18" charset="0"/>
              </a:rPr>
              <a:t>The Select Board determines the use of public rights or way and certain Town-owned properties, including sidewalks, on-street parking spaces, and public parking lots. The Select Board is also the local licensing authority for all alcohol licenses and issues common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victualler</a:t>
            </a:r>
            <a:r>
              <a:rPr lang="en-US" sz="1100" dirty="0">
                <a:effectLst/>
                <a:latin typeface="Calibri" panose="020F0502020204030204" pitchFamily="34" charset="0"/>
                <a:ea typeface="Calibri" panose="020F0502020204030204" pitchFamily="34" charset="0"/>
                <a:cs typeface="Times New Roman" panose="02020603050405020304" pitchFamily="18" charset="0"/>
              </a:rPr>
              <a:t> licenses, which allow restaurants to operate. </a:t>
            </a:r>
          </a:p>
          <a:p>
            <a:pPr marL="45720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365760" marR="0" indent="0">
              <a:lnSpc>
                <a:spcPct val="107000"/>
              </a:lnSpc>
              <a:spcBef>
                <a:spcPts val="0"/>
              </a:spcBef>
              <a:spcAft>
                <a:spcPts val="0"/>
              </a:spcAft>
              <a:buNone/>
            </a:pPr>
            <a:r>
              <a:rPr lang="en-US" sz="1100" dirty="0">
                <a:effectLst/>
                <a:latin typeface="Calibri" panose="020F0502020204030204" pitchFamily="34" charset="0"/>
                <a:ea typeface="Calibri" panose="020F0502020204030204" pitchFamily="34" charset="0"/>
                <a:cs typeface="Times New Roman" panose="02020603050405020304" pitchFamily="18" charset="0"/>
              </a:rPr>
              <a:t>The Planning Board and the Zoning Board of Appeals determine the allowable uses of land including outdoor seating on private property. When issuing permits to allow businesses to operate, the Planning Board and the ZBA may also set parking requirements and seating capacities, among other conditions. </a:t>
            </a:r>
          </a:p>
          <a:p>
            <a:pPr marL="45720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365760" marR="0" indent="0">
              <a:lnSpc>
                <a:spcPct val="107000"/>
              </a:lnSpc>
              <a:spcBef>
                <a:spcPts val="0"/>
              </a:spcBef>
              <a:spcAft>
                <a:spcPts val="800"/>
              </a:spcAft>
              <a:buNone/>
            </a:pPr>
            <a:r>
              <a:rPr lang="en-US" sz="1100" dirty="0">
                <a:effectLst/>
                <a:latin typeface="Calibri" panose="020F0502020204030204" pitchFamily="34" charset="0"/>
                <a:ea typeface="Calibri" panose="020F0502020204030204" pitchFamily="34" charset="0"/>
                <a:cs typeface="Times New Roman" panose="02020603050405020304" pitchFamily="18" charset="0"/>
              </a:rPr>
              <a:t>The specific details of each outdoor dining proposal will determine if the applicant must go before the Planning Board/ZBA, the Select Board, or both. Town staff will advise applicants on what approvals are required, specific to their application. </a:t>
            </a: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The Outdoor Dining season runs from April 1 to October 31. Applicants are strongly encouraged to apply in late fall/early winter prior to the next outdoor dining season. Applicants may need approval from multiple local boards including the Select Board, Planning Board, and/or Zoning Board of Appeals depending on the specifics of the application. Applicants with liquor licenses will also require approval from the Alcoholic Beverages Control Commission, after local approval is received. While the Town will work diligently to process applications, applicants may not receive a decision before April 1. </a:t>
            </a:r>
            <a:endParaRPr lang="en-US" sz="1100" dirty="0"/>
          </a:p>
          <a:p>
            <a:endParaRPr lang="en-US" dirty="0"/>
          </a:p>
        </p:txBody>
      </p:sp>
      <p:sp>
        <p:nvSpPr>
          <p:cNvPr id="4" name="Slide Number Placeholder 3"/>
          <p:cNvSpPr>
            <a:spLocks noGrp="1"/>
          </p:cNvSpPr>
          <p:nvPr>
            <p:ph type="sldNum" sz="quarter" idx="5"/>
          </p:nvPr>
        </p:nvSpPr>
        <p:spPr/>
        <p:txBody>
          <a:bodyPr/>
          <a:lstStyle/>
          <a:p>
            <a:fld id="{F5AD9D3A-3BC9-4026-AE41-C05CCC1BFD7F}" type="slidenum">
              <a:rPr lang="en-US" smtClean="0"/>
              <a:t>12</a:t>
            </a:fld>
            <a:endParaRPr lang="en-US"/>
          </a:p>
        </p:txBody>
      </p:sp>
    </p:spTree>
    <p:extLst>
      <p:ext uri="{BB962C8B-B14F-4D97-AF65-F5344CB8AC3E}">
        <p14:creationId xmlns:p14="http://schemas.microsoft.com/office/powerpoint/2010/main" val="39323476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13</a:t>
            </a:fld>
            <a:endParaRPr lang="en-US"/>
          </a:p>
        </p:txBody>
      </p:sp>
    </p:spTree>
    <p:extLst>
      <p:ext uri="{BB962C8B-B14F-4D97-AF65-F5344CB8AC3E}">
        <p14:creationId xmlns:p14="http://schemas.microsoft.com/office/powerpoint/2010/main" val="2753265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2</a:t>
            </a:fld>
            <a:endParaRPr lang="en-US"/>
          </a:p>
        </p:txBody>
      </p:sp>
    </p:spTree>
    <p:extLst>
      <p:ext uri="{BB962C8B-B14F-4D97-AF65-F5344CB8AC3E}">
        <p14:creationId xmlns:p14="http://schemas.microsoft.com/office/powerpoint/2010/main" val="2048345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D9D3A-3BC9-4026-AE41-C05CCC1BFD7F}" type="slidenum">
              <a:rPr lang="en-US" smtClean="0"/>
              <a:t>3</a:t>
            </a:fld>
            <a:endParaRPr lang="en-US"/>
          </a:p>
        </p:txBody>
      </p:sp>
    </p:spTree>
    <p:extLst>
      <p:ext uri="{BB962C8B-B14F-4D97-AF65-F5344CB8AC3E}">
        <p14:creationId xmlns:p14="http://schemas.microsoft.com/office/powerpoint/2010/main" val="3770252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Anticipated Process for Outdoor Dining 2022*	#</a:t>
            </a:r>
          </a:p>
          <a:p>
            <a:r>
              <a:rPr lang="en-US" dirty="0"/>
              <a:t># that will need to go to Planning Board only		0</a:t>
            </a:r>
          </a:p>
          <a:p>
            <a:r>
              <a:rPr lang="en-US" dirty="0"/>
              <a:t># that will need to go to ZBA only		1</a:t>
            </a:r>
          </a:p>
          <a:p>
            <a:r>
              <a:rPr lang="en-US" dirty="0"/>
              <a:t># that will need to go to Select Board only		1</a:t>
            </a:r>
          </a:p>
          <a:p>
            <a:r>
              <a:rPr lang="en-US" dirty="0"/>
              <a:t># that will need to go to both Planning &amp; Select Boards	10</a:t>
            </a:r>
          </a:p>
          <a:p>
            <a:r>
              <a:rPr lang="en-US" dirty="0"/>
              <a:t># going to Select Board for liquor license only 	4</a:t>
            </a:r>
          </a:p>
          <a:p>
            <a:r>
              <a:rPr lang="en-US" dirty="0"/>
              <a:t># going to Select Board for public ROW license only 	2</a:t>
            </a:r>
          </a:p>
          <a:p>
            <a:r>
              <a:rPr lang="en-US" dirty="0"/>
              <a:t># going to Select Board for ROW and liquor license 	5</a:t>
            </a:r>
          </a:p>
          <a:p>
            <a:endParaRPr lang="en-US" dirty="0"/>
          </a:p>
          <a:p>
            <a:endParaRPr lang="en-US" dirty="0"/>
          </a:p>
          <a:p>
            <a:r>
              <a:rPr lang="en-US" b="0" i="1" u="none" strike="noStrike" dirty="0">
                <a:solidFill>
                  <a:srgbClr val="000000"/>
                </a:solidFill>
                <a:effectLst/>
              </a:rPr>
              <a:t>*Notes: This is an analysis of those that would be continuing the outdoor dining they have today. </a:t>
            </a:r>
            <a:r>
              <a:rPr lang="en-US" dirty="0"/>
              <a:t> </a:t>
            </a:r>
            <a:r>
              <a:rPr lang="en-US" b="0" i="1" u="none" strike="noStrike" dirty="0">
                <a:solidFill>
                  <a:srgbClr val="000000"/>
                </a:solidFill>
                <a:effectLst/>
              </a:rPr>
              <a:t>Two of the 14 restaurants were approved before COVID-19 and likely need no further approval unless they propose something new.</a:t>
            </a:r>
            <a:r>
              <a:rPr lang="en-US" dirty="0"/>
              <a:t> </a:t>
            </a:r>
            <a:r>
              <a:rPr lang="en-US" b="0" i="1" u="none" strike="noStrike" dirty="0">
                <a:solidFill>
                  <a:srgbClr val="000000"/>
                </a:solidFill>
                <a:effectLst/>
              </a:rPr>
              <a:t>This does not include potential applications from restaurants that do not currently have outdoor dining (including 9 with liquor licenses). </a:t>
            </a:r>
            <a:r>
              <a:rPr lang="en-US" dirty="0"/>
              <a:t> </a:t>
            </a:r>
          </a:p>
          <a:p>
            <a:endParaRPr lang="en-US" dirty="0"/>
          </a:p>
        </p:txBody>
      </p:sp>
      <p:sp>
        <p:nvSpPr>
          <p:cNvPr id="4" name="Slide Number Placeholder 3"/>
          <p:cNvSpPr>
            <a:spLocks noGrp="1"/>
          </p:cNvSpPr>
          <p:nvPr>
            <p:ph type="sldNum" sz="quarter" idx="5"/>
          </p:nvPr>
        </p:nvSpPr>
        <p:spPr/>
        <p:txBody>
          <a:bodyPr/>
          <a:lstStyle/>
          <a:p>
            <a:fld id="{F5AD9D3A-3BC9-4026-AE41-C05CCC1BFD7F}" type="slidenum">
              <a:rPr lang="en-US" smtClean="0"/>
              <a:t>4</a:t>
            </a:fld>
            <a:endParaRPr lang="en-US"/>
          </a:p>
        </p:txBody>
      </p:sp>
    </p:spTree>
    <p:extLst>
      <p:ext uri="{BB962C8B-B14F-4D97-AF65-F5344CB8AC3E}">
        <p14:creationId xmlns:p14="http://schemas.microsoft.com/office/powerpoint/2010/main" val="3588958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5</a:t>
            </a:fld>
            <a:endParaRPr lang="en-US"/>
          </a:p>
        </p:txBody>
      </p:sp>
    </p:spTree>
    <p:extLst>
      <p:ext uri="{BB962C8B-B14F-4D97-AF65-F5344CB8AC3E}">
        <p14:creationId xmlns:p14="http://schemas.microsoft.com/office/powerpoint/2010/main" val="539872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6</a:t>
            </a:fld>
            <a:endParaRPr lang="en-US"/>
          </a:p>
        </p:txBody>
      </p:sp>
    </p:spTree>
    <p:extLst>
      <p:ext uri="{BB962C8B-B14F-4D97-AF65-F5344CB8AC3E}">
        <p14:creationId xmlns:p14="http://schemas.microsoft.com/office/powerpoint/2010/main" val="4243003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7</a:t>
            </a:fld>
            <a:endParaRPr lang="en-US"/>
          </a:p>
        </p:txBody>
      </p:sp>
    </p:spTree>
    <p:extLst>
      <p:ext uri="{BB962C8B-B14F-4D97-AF65-F5344CB8AC3E}">
        <p14:creationId xmlns:p14="http://schemas.microsoft.com/office/powerpoint/2010/main" val="1183884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8</a:t>
            </a:fld>
            <a:endParaRPr lang="en-US"/>
          </a:p>
        </p:txBody>
      </p:sp>
    </p:spTree>
    <p:extLst>
      <p:ext uri="{BB962C8B-B14F-4D97-AF65-F5344CB8AC3E}">
        <p14:creationId xmlns:p14="http://schemas.microsoft.com/office/powerpoint/2010/main" val="4051997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D9D3A-3BC9-4026-AE41-C05CCC1BFD7F}" type="slidenum">
              <a:rPr lang="en-US" smtClean="0"/>
              <a:t>9</a:t>
            </a:fld>
            <a:endParaRPr lang="en-US"/>
          </a:p>
        </p:txBody>
      </p:sp>
    </p:spTree>
    <p:extLst>
      <p:ext uri="{BB962C8B-B14F-4D97-AF65-F5344CB8AC3E}">
        <p14:creationId xmlns:p14="http://schemas.microsoft.com/office/powerpoint/2010/main" val="3449762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67885F-1440-41CF-A5AA-B5D2FB8B9AD5}"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B2ACE-3794-4449-8177-318D62BD05B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129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7885F-1440-41CF-A5AA-B5D2FB8B9AD5}"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2440826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7885F-1440-41CF-A5AA-B5D2FB8B9AD5}"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1510577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67885F-1440-41CF-A5AA-B5D2FB8B9AD5}"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2414097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67885F-1440-41CF-A5AA-B5D2FB8B9AD5}" type="datetimeFigureOut">
              <a:rPr lang="en-US" smtClean="0"/>
              <a:t>9/8/2021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B2ACE-3794-4449-8177-318D62BD05B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4608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67885F-1440-41CF-A5AA-B5D2FB8B9AD5}" type="datetimeFigureOut">
              <a:rPr lang="en-US" smtClean="0"/>
              <a:t>9/8/2021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2358382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67885F-1440-41CF-A5AA-B5D2FB8B9AD5}" type="datetimeFigureOut">
              <a:rPr lang="en-US" smtClean="0"/>
              <a:t>9/8/2021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3718767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67885F-1440-41CF-A5AA-B5D2FB8B9AD5}" type="datetimeFigureOut">
              <a:rPr lang="en-US" smtClean="0"/>
              <a:t>9/8/2021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427678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767885F-1440-41CF-A5AA-B5D2FB8B9AD5}" type="datetimeFigureOut">
              <a:rPr lang="en-US" smtClean="0"/>
              <a:t>9/8/2021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298059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767885F-1440-41CF-A5AA-B5D2FB8B9AD5}" type="datetimeFigureOut">
              <a:rPr lang="en-US" smtClean="0"/>
              <a:t>9/8/2021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28B2ACE-3794-4449-8177-318D62BD05B7}" type="slidenum">
              <a:rPr lang="en-US" smtClean="0"/>
              <a:t>‹#›</a:t>
            </a:fld>
            <a:endParaRPr lang="en-US"/>
          </a:p>
        </p:txBody>
      </p:sp>
    </p:spTree>
    <p:extLst>
      <p:ext uri="{BB962C8B-B14F-4D97-AF65-F5344CB8AC3E}">
        <p14:creationId xmlns:p14="http://schemas.microsoft.com/office/powerpoint/2010/main" val="701899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67885F-1440-41CF-A5AA-B5D2FB8B9AD5}" type="datetimeFigureOut">
              <a:rPr lang="en-US" smtClean="0"/>
              <a:t>9/8/2021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B2ACE-3794-4449-8177-318D62BD05B7}" type="slidenum">
              <a:rPr lang="en-US" smtClean="0"/>
              <a:t>‹#›</a:t>
            </a:fld>
            <a:endParaRPr lang="en-US"/>
          </a:p>
        </p:txBody>
      </p:sp>
    </p:spTree>
    <p:extLst>
      <p:ext uri="{BB962C8B-B14F-4D97-AF65-F5344CB8AC3E}">
        <p14:creationId xmlns:p14="http://schemas.microsoft.com/office/powerpoint/2010/main" val="4055968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767885F-1440-41CF-A5AA-B5D2FB8B9AD5}" type="datetimeFigureOut">
              <a:rPr lang="en-US" smtClean="0"/>
              <a:t>9/8/2021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28B2ACE-3794-4449-8177-318D62BD05B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92839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hyperlink" Target="mailto:Selectboard@needhamm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chair, green, plant&#10;&#10;Description automatically generated">
            <a:extLst>
              <a:ext uri="{FF2B5EF4-FFF2-40B4-BE49-F238E27FC236}">
                <a16:creationId xmlns:a16="http://schemas.microsoft.com/office/drawing/2014/main" id="{A4C1201C-2A01-459F-AAAF-4B64CF69209C}"/>
              </a:ext>
            </a:extLst>
          </p:cNvPr>
          <p:cNvPicPr>
            <a:picLocks noChangeAspect="1"/>
          </p:cNvPicPr>
          <p:nvPr/>
        </p:nvPicPr>
        <p:blipFill rotWithShape="1">
          <a:blip r:embed="rId3">
            <a:extLst>
              <a:ext uri="{28A0092B-C50C-407E-A947-70E740481C1C}">
                <a14:useLocalDpi xmlns:a14="http://schemas.microsoft.com/office/drawing/2010/main" val="0"/>
              </a:ext>
            </a:extLst>
          </a:blip>
          <a:srcRect t="9201" b="19130"/>
          <a:stretch/>
        </p:blipFill>
        <p:spPr>
          <a:xfrm>
            <a:off x="-32" y="10"/>
            <a:ext cx="12192031" cy="4915066"/>
          </a:xfrm>
          <a:prstGeom prst="rect">
            <a:avLst/>
          </a:prstGeom>
        </p:spPr>
      </p:pic>
      <p:sp>
        <p:nvSpPr>
          <p:cNvPr id="23" name="Rectangle 8">
            <a:extLst>
              <a:ext uri="{FF2B5EF4-FFF2-40B4-BE49-F238E27FC236}">
                <a16:creationId xmlns:a16="http://schemas.microsoft.com/office/drawing/2014/main" id="{D8ED3830-ABBE-41E7-B0D4-FA582F8472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C9236ED-5F79-4E3E-BBFB-247C6F305775}"/>
              </a:ext>
            </a:extLst>
          </p:cNvPr>
          <p:cNvSpPr>
            <a:spLocks noGrp="1"/>
          </p:cNvSpPr>
          <p:nvPr>
            <p:ph type="ctrTitle"/>
          </p:nvPr>
        </p:nvSpPr>
        <p:spPr>
          <a:xfrm>
            <a:off x="1065197" y="5120640"/>
            <a:ext cx="10058400" cy="661035"/>
          </a:xfrm>
        </p:spPr>
        <p:txBody>
          <a:bodyPr>
            <a:normAutofit/>
          </a:bodyPr>
          <a:lstStyle/>
          <a:p>
            <a:pPr algn="ctr"/>
            <a:r>
              <a:rPr lang="en-US" sz="3600" b="1" dirty="0">
                <a:solidFill>
                  <a:srgbClr val="FFFFFF"/>
                </a:solidFill>
              </a:rPr>
              <a:t>Outdoor Dining</a:t>
            </a:r>
          </a:p>
        </p:txBody>
      </p:sp>
      <p:sp>
        <p:nvSpPr>
          <p:cNvPr id="3" name="Subtitle 2">
            <a:extLst>
              <a:ext uri="{FF2B5EF4-FFF2-40B4-BE49-F238E27FC236}">
                <a16:creationId xmlns:a16="http://schemas.microsoft.com/office/drawing/2014/main" id="{9F0A27F5-A239-4729-83A4-A99F21D66BC0}"/>
              </a:ext>
            </a:extLst>
          </p:cNvPr>
          <p:cNvSpPr>
            <a:spLocks noGrp="1"/>
          </p:cNvSpPr>
          <p:nvPr>
            <p:ph type="subTitle" idx="1"/>
          </p:nvPr>
        </p:nvSpPr>
        <p:spPr>
          <a:xfrm>
            <a:off x="1065211" y="5943600"/>
            <a:ext cx="10412414" cy="543513"/>
          </a:xfrm>
        </p:spPr>
        <p:txBody>
          <a:bodyPr>
            <a:noAutofit/>
          </a:bodyPr>
          <a:lstStyle/>
          <a:p>
            <a:r>
              <a:rPr lang="en-US" sz="2800" dirty="0">
                <a:solidFill>
                  <a:srgbClr val="FFFFFF"/>
                </a:solidFill>
              </a:rPr>
              <a:t>Select board meeting 			September 14, 2021</a:t>
            </a:r>
          </a:p>
        </p:txBody>
      </p:sp>
      <p:sp>
        <p:nvSpPr>
          <p:cNvPr id="24" name="Rectangle 10">
            <a:extLst>
              <a:ext uri="{FF2B5EF4-FFF2-40B4-BE49-F238E27FC236}">
                <a16:creationId xmlns:a16="http://schemas.microsoft.com/office/drawing/2014/main" id="{B9F394EE-52D9-4BC8-8F01-DCF6EAD920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47718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B5869-028C-4AB7-849C-DFF0957702C2}"/>
              </a:ext>
            </a:extLst>
          </p:cNvPr>
          <p:cNvSpPr>
            <a:spLocks noGrp="1"/>
          </p:cNvSpPr>
          <p:nvPr>
            <p:ph type="title"/>
          </p:nvPr>
        </p:nvSpPr>
        <p:spPr>
          <a:xfrm>
            <a:off x="476250" y="731520"/>
            <a:ext cx="3200400" cy="2011680"/>
          </a:xfrm>
        </p:spPr>
        <p:txBody>
          <a:bodyPr>
            <a:normAutofit/>
          </a:bodyPr>
          <a:lstStyle/>
          <a:p>
            <a:r>
              <a:rPr lang="en-US" b="1" dirty="0"/>
              <a:t>Select Board Draft Policy</a:t>
            </a:r>
            <a:br>
              <a:rPr lang="en-US" b="1" dirty="0"/>
            </a:br>
            <a:br>
              <a:rPr lang="en-US" b="1" dirty="0"/>
            </a:br>
            <a:r>
              <a:rPr lang="en-US" b="1" dirty="0"/>
              <a:t>Key Components</a:t>
            </a:r>
          </a:p>
        </p:txBody>
      </p:sp>
      <p:sp>
        <p:nvSpPr>
          <p:cNvPr id="3" name="Content Placeholder 2">
            <a:extLst>
              <a:ext uri="{FF2B5EF4-FFF2-40B4-BE49-F238E27FC236}">
                <a16:creationId xmlns:a16="http://schemas.microsoft.com/office/drawing/2014/main" id="{9FB5A846-9429-4F79-A712-465259BD74A1}"/>
              </a:ext>
            </a:extLst>
          </p:cNvPr>
          <p:cNvSpPr>
            <a:spLocks noGrp="1"/>
          </p:cNvSpPr>
          <p:nvPr>
            <p:ph idx="1"/>
          </p:nvPr>
        </p:nvSpPr>
        <p:spPr>
          <a:xfrm>
            <a:off x="4495800" y="346229"/>
            <a:ext cx="7219950" cy="6149821"/>
          </a:xfrm>
        </p:spPr>
        <p:txBody>
          <a:bodyPr>
            <a:normAutofit/>
          </a:bodyPr>
          <a:lstStyle/>
          <a:p>
            <a:endParaRPr lang="en-US" b="1" dirty="0"/>
          </a:p>
          <a:p>
            <a:endParaRPr lang="en-US" b="1" dirty="0"/>
          </a:p>
          <a:p>
            <a:r>
              <a:rPr lang="en-US" b="1" dirty="0"/>
              <a:t>Criteria: </a:t>
            </a:r>
            <a:r>
              <a:rPr lang="en-US" dirty="0"/>
              <a:t>The Select Board must ensure pedestrian and vehicular circulation, the safety of restaurant patrons and the public, and parking for patrons of the restaurant and for nearby retail and service establishments are adequately provided for before approving an application. </a:t>
            </a:r>
          </a:p>
          <a:p>
            <a:r>
              <a:rPr lang="en-US" b="1" dirty="0"/>
              <a:t>Seasonality</a:t>
            </a:r>
            <a:r>
              <a:rPr lang="en-US" dirty="0"/>
              <a:t>: April 1 – October 31. The Select Board has discretion to extend or shorten based on Town needs (construction, snow removal, etc.). </a:t>
            </a:r>
          </a:p>
          <a:p>
            <a:r>
              <a:rPr lang="en-US" b="1" dirty="0"/>
              <a:t>Caps: </a:t>
            </a:r>
            <a:r>
              <a:rPr lang="en-US" dirty="0"/>
              <a:t>3 public parking spaces max per restaurant, including area used by concrete safety barriers. </a:t>
            </a:r>
          </a:p>
          <a:p>
            <a:r>
              <a:rPr lang="en-US" b="1" dirty="0"/>
              <a:t>Fees: </a:t>
            </a:r>
            <a:r>
              <a:rPr lang="en-US" dirty="0"/>
              <a:t>$25 annual application fee (waived if also renewing Common </a:t>
            </a:r>
            <a:r>
              <a:rPr lang="en-US" dirty="0" err="1"/>
              <a:t>Victualler</a:t>
            </a:r>
            <a:r>
              <a:rPr lang="en-US" dirty="0"/>
              <a:t> license) plus an annual licensing fee of $100 for sidewalk use and $250 per public parking space. </a:t>
            </a:r>
          </a:p>
        </p:txBody>
      </p:sp>
      <p:sp>
        <p:nvSpPr>
          <p:cNvPr id="4" name="TextBox 3">
            <a:extLst>
              <a:ext uri="{FF2B5EF4-FFF2-40B4-BE49-F238E27FC236}">
                <a16:creationId xmlns:a16="http://schemas.microsoft.com/office/drawing/2014/main" id="{93EA6BDA-80DE-4CC1-8934-5AA820488B1A}"/>
              </a:ext>
            </a:extLst>
          </p:cNvPr>
          <p:cNvSpPr txBox="1"/>
          <p:nvPr/>
        </p:nvSpPr>
        <p:spPr>
          <a:xfrm>
            <a:off x="476250" y="2743200"/>
            <a:ext cx="1296139" cy="369332"/>
          </a:xfrm>
          <a:prstGeom prst="rect">
            <a:avLst/>
          </a:prstGeom>
          <a:noFill/>
        </p:spPr>
        <p:txBody>
          <a:bodyPr wrap="square" rtlCol="0">
            <a:spAutoFit/>
          </a:bodyPr>
          <a:lstStyle/>
          <a:p>
            <a:r>
              <a:rPr lang="en-US" dirty="0">
                <a:solidFill>
                  <a:schemeClr val="bg1"/>
                </a:solidFill>
              </a:rPr>
              <a:t>1 of 2</a:t>
            </a:r>
          </a:p>
        </p:txBody>
      </p:sp>
    </p:spTree>
    <p:extLst>
      <p:ext uri="{BB962C8B-B14F-4D97-AF65-F5344CB8AC3E}">
        <p14:creationId xmlns:p14="http://schemas.microsoft.com/office/powerpoint/2010/main" val="2376368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293218-62C9-4CC2-BFF0-2C6B0BDE216C}"/>
              </a:ext>
            </a:extLst>
          </p:cNvPr>
          <p:cNvSpPr>
            <a:spLocks noGrp="1"/>
          </p:cNvSpPr>
          <p:nvPr>
            <p:ph idx="1"/>
          </p:nvPr>
        </p:nvSpPr>
        <p:spPr>
          <a:xfrm>
            <a:off x="4456590" y="731520"/>
            <a:ext cx="7259160" cy="5257800"/>
          </a:xfrm>
        </p:spPr>
        <p:txBody>
          <a:bodyPr/>
          <a:lstStyle/>
          <a:p>
            <a:endParaRPr lang="en-US" sz="2000" b="1" dirty="0"/>
          </a:p>
          <a:p>
            <a:endParaRPr lang="en-US" b="1" dirty="0"/>
          </a:p>
          <a:p>
            <a:r>
              <a:rPr lang="en-US" sz="2000" b="1" dirty="0"/>
              <a:t>Accessibility: </a:t>
            </a:r>
            <a:r>
              <a:rPr lang="en-US" sz="2000" dirty="0"/>
              <a:t>Restaurants must maintain 48” of unobstructed paths for sidewalk users; seating must be available to patrons with disabilities.</a:t>
            </a:r>
          </a:p>
          <a:p>
            <a:r>
              <a:rPr lang="en-US" sz="2000" b="1" dirty="0"/>
              <a:t>Safety: </a:t>
            </a:r>
            <a:r>
              <a:rPr lang="en-US" sz="2000" dirty="0"/>
              <a:t>Seating cannot impact the visibility at intersections or impede Police/Fire access. Applicants must meet all Health and Building codes. Jersey barriers are required around any seating on-street or in a parking lot. Permits required for outdoor heaters, tents, electrical work, etc. </a:t>
            </a:r>
          </a:p>
          <a:p>
            <a:r>
              <a:rPr lang="en-US" sz="2000" b="1" dirty="0"/>
              <a:t>Community Input: </a:t>
            </a:r>
            <a:r>
              <a:rPr lang="en-US" sz="2000" dirty="0"/>
              <a:t>The Select Board will hold a public hearing and will notify abutting property owners within 300 feet at least 7 days in advance. The Town Manager has discretion to waive the hearing for renewals. </a:t>
            </a:r>
          </a:p>
          <a:p>
            <a:endParaRPr lang="en-US" dirty="0"/>
          </a:p>
        </p:txBody>
      </p:sp>
      <p:sp>
        <p:nvSpPr>
          <p:cNvPr id="5" name="Title 1">
            <a:extLst>
              <a:ext uri="{FF2B5EF4-FFF2-40B4-BE49-F238E27FC236}">
                <a16:creationId xmlns:a16="http://schemas.microsoft.com/office/drawing/2014/main" id="{260ECBA8-7429-489A-93D0-A2696DE96B17}"/>
              </a:ext>
            </a:extLst>
          </p:cNvPr>
          <p:cNvSpPr txBox="1">
            <a:spLocks/>
          </p:cNvSpPr>
          <p:nvPr/>
        </p:nvSpPr>
        <p:spPr>
          <a:xfrm>
            <a:off x="476250" y="731520"/>
            <a:ext cx="3200400" cy="201168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r>
              <a:rPr lang="en-US" b="1"/>
              <a:t>Select Board Draft Policy</a:t>
            </a:r>
            <a:br>
              <a:rPr lang="en-US" b="1"/>
            </a:br>
            <a:br>
              <a:rPr lang="en-US" b="1"/>
            </a:br>
            <a:r>
              <a:rPr lang="en-US" b="1"/>
              <a:t>Key Components</a:t>
            </a:r>
            <a:endParaRPr lang="en-US" b="1" dirty="0"/>
          </a:p>
        </p:txBody>
      </p:sp>
      <p:sp>
        <p:nvSpPr>
          <p:cNvPr id="6" name="TextBox 5">
            <a:extLst>
              <a:ext uri="{FF2B5EF4-FFF2-40B4-BE49-F238E27FC236}">
                <a16:creationId xmlns:a16="http://schemas.microsoft.com/office/drawing/2014/main" id="{3C1801E0-E785-4F2C-BC26-1AD69B717155}"/>
              </a:ext>
            </a:extLst>
          </p:cNvPr>
          <p:cNvSpPr txBox="1"/>
          <p:nvPr/>
        </p:nvSpPr>
        <p:spPr>
          <a:xfrm>
            <a:off x="476250" y="2743200"/>
            <a:ext cx="1296139" cy="369332"/>
          </a:xfrm>
          <a:prstGeom prst="rect">
            <a:avLst/>
          </a:prstGeom>
          <a:noFill/>
        </p:spPr>
        <p:txBody>
          <a:bodyPr wrap="square" rtlCol="0">
            <a:spAutoFit/>
          </a:bodyPr>
          <a:lstStyle/>
          <a:p>
            <a:r>
              <a:rPr lang="en-US" dirty="0">
                <a:solidFill>
                  <a:schemeClr val="bg1"/>
                </a:solidFill>
              </a:rPr>
              <a:t>2 of 2</a:t>
            </a:r>
          </a:p>
        </p:txBody>
      </p:sp>
    </p:spTree>
    <p:extLst>
      <p:ext uri="{BB962C8B-B14F-4D97-AF65-F5344CB8AC3E}">
        <p14:creationId xmlns:p14="http://schemas.microsoft.com/office/powerpoint/2010/main" val="4081282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text, sky, building, outdoor&#10;&#10;Description automatically generated">
            <a:extLst>
              <a:ext uri="{FF2B5EF4-FFF2-40B4-BE49-F238E27FC236}">
                <a16:creationId xmlns:a16="http://schemas.microsoft.com/office/drawing/2014/main" id="{06DE9ED4-BEA3-4483-8D32-3E21ECA6A6EF}"/>
              </a:ext>
            </a:extLst>
          </p:cNvPr>
          <p:cNvPicPr>
            <a:picLocks noChangeAspect="1"/>
          </p:cNvPicPr>
          <p:nvPr/>
        </p:nvPicPr>
        <p:blipFill rotWithShape="1">
          <a:blip r:embed="rId3">
            <a:extLst>
              <a:ext uri="{28A0092B-C50C-407E-A947-70E740481C1C}">
                <a14:useLocalDpi xmlns:a14="http://schemas.microsoft.com/office/drawing/2010/main" val="0"/>
              </a:ext>
            </a:extLst>
          </a:blip>
          <a:srcRect l="29782" r="22973"/>
          <a:stretch/>
        </p:blipFill>
        <p:spPr>
          <a:xfrm>
            <a:off x="584203" y="634946"/>
            <a:ext cx="4001315" cy="5314406"/>
          </a:xfrm>
          <a:prstGeom prst="rect">
            <a:avLst/>
          </a:prstGeom>
        </p:spPr>
      </p:pic>
      <p:sp>
        <p:nvSpPr>
          <p:cNvPr id="3" name="Title 1">
            <a:extLst>
              <a:ext uri="{FF2B5EF4-FFF2-40B4-BE49-F238E27FC236}">
                <a16:creationId xmlns:a16="http://schemas.microsoft.com/office/drawing/2014/main" id="{7E316FDA-31DA-4CBC-93BA-1C493D63A367}"/>
              </a:ext>
            </a:extLst>
          </p:cNvPr>
          <p:cNvSpPr txBox="1">
            <a:spLocks/>
          </p:cNvSpPr>
          <p:nvPr/>
        </p:nvSpPr>
        <p:spPr>
          <a:xfrm>
            <a:off x="4974769" y="457393"/>
            <a:ext cx="6574972" cy="7545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4400" b="1" dirty="0"/>
              <a:t>Application Process</a:t>
            </a:r>
          </a:p>
        </p:txBody>
      </p:sp>
      <p:sp>
        <p:nvSpPr>
          <p:cNvPr id="4" name="Content Placeholder 2">
            <a:extLst>
              <a:ext uri="{FF2B5EF4-FFF2-40B4-BE49-F238E27FC236}">
                <a16:creationId xmlns:a16="http://schemas.microsoft.com/office/drawing/2014/main" id="{9B81BB79-2441-46FD-8BE9-AC7104AFFE54}"/>
              </a:ext>
            </a:extLst>
          </p:cNvPr>
          <p:cNvSpPr txBox="1">
            <a:spLocks/>
          </p:cNvSpPr>
          <p:nvPr/>
        </p:nvSpPr>
        <p:spPr>
          <a:xfrm>
            <a:off x="4974769" y="1389503"/>
            <a:ext cx="6633028" cy="4479591"/>
          </a:xfrm>
          <a:prstGeom prst="rect">
            <a:avLst/>
          </a:prstGeom>
        </p:spPr>
        <p:txBody>
          <a:bodyPr vert="horz" lIns="0" tIns="45720" rIns="0" bIns="45720" rtlCol="0">
            <a:normAutofit fontScale="850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Submit an outdoor dining application. Ensure plans comply with Select Board Outdoor Dining Policy and Appendix A: Outdoor Dining Requirements.  </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Pay $25 application fee. Provide Certificate of Liability insurance.  </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Town staff will review each application and determine the approvals that are required. If the proposal increases seating capacity by more than 30% or utilizes parking spaces, it must receive approval by the Special Permit Granting Authority that originally approved the restaurant (the Planning Board or the ZBA), before the Select Board will review the application. </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If the applicant has a liquor license, file an Alcoholic Beverages Control Commission’s Alteration of Premises form with the Select Board.</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Attend Select Board hearing. </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If approved, sign license agreement with the Town of Needham for the use of the public right of way. Pay licensing fee of $100 for sidewalks, $250 per parking spot.</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Coordinate with the Town for the placement of concrete jersey barriers before outdoor furniture can be installed. </a:t>
            </a:r>
          </a:p>
          <a:p>
            <a:pPr marL="342900" indent="-342900">
              <a:lnSpc>
                <a:spcPct val="107000"/>
              </a:lnSpc>
              <a:spcBef>
                <a:spcPts val="0"/>
              </a:spcBef>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Times New Roman" panose="02020603050405020304" pitchFamily="18" charset="0"/>
              </a:rPr>
              <a:t>Secure permits needed for tents, outdoor lighting, and heaters.</a:t>
            </a:r>
          </a:p>
          <a:p>
            <a:endParaRPr lang="en-US" sz="800" dirty="0"/>
          </a:p>
        </p:txBody>
      </p:sp>
    </p:spTree>
    <p:extLst>
      <p:ext uri="{BB962C8B-B14F-4D97-AF65-F5344CB8AC3E}">
        <p14:creationId xmlns:p14="http://schemas.microsoft.com/office/powerpoint/2010/main" val="272021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uilding with graffiti&#10;&#10;Description automatically generated with low confidence">
            <a:extLst>
              <a:ext uri="{FF2B5EF4-FFF2-40B4-BE49-F238E27FC236}">
                <a16:creationId xmlns:a16="http://schemas.microsoft.com/office/drawing/2014/main" id="{C7F5E136-1A37-46BA-B05A-6958DFE6D123}"/>
              </a:ext>
            </a:extLst>
          </p:cNvPr>
          <p:cNvPicPr>
            <a:picLocks noChangeAspect="1"/>
          </p:cNvPicPr>
          <p:nvPr/>
        </p:nvPicPr>
        <p:blipFill rotWithShape="1">
          <a:blip r:embed="rId3">
            <a:extLst>
              <a:ext uri="{28A0092B-C50C-407E-A947-70E740481C1C}">
                <a14:useLocalDpi xmlns:a14="http://schemas.microsoft.com/office/drawing/2010/main" val="0"/>
              </a:ext>
            </a:extLst>
          </a:blip>
          <a:srcRect l="9175" r="1963" b="-2"/>
          <a:stretch/>
        </p:blipFill>
        <p:spPr>
          <a:xfrm>
            <a:off x="633999" y="640081"/>
            <a:ext cx="4001315" cy="5314406"/>
          </a:xfrm>
          <a:prstGeom prst="rect">
            <a:avLst/>
          </a:prstGeom>
        </p:spPr>
      </p:pic>
      <p:sp>
        <p:nvSpPr>
          <p:cNvPr id="3" name="Title 1">
            <a:extLst>
              <a:ext uri="{FF2B5EF4-FFF2-40B4-BE49-F238E27FC236}">
                <a16:creationId xmlns:a16="http://schemas.microsoft.com/office/drawing/2014/main" id="{7C85512E-EB06-48F0-8F7C-C2B02B4AF55D}"/>
              </a:ext>
            </a:extLst>
          </p:cNvPr>
          <p:cNvSpPr txBox="1">
            <a:spLocks/>
          </p:cNvSpPr>
          <p:nvPr/>
        </p:nvSpPr>
        <p:spPr>
          <a:xfrm>
            <a:off x="4974771" y="634947"/>
            <a:ext cx="6574972" cy="74109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4400" b="1" dirty="0"/>
              <a:t>Next Steps</a:t>
            </a:r>
          </a:p>
        </p:txBody>
      </p:sp>
      <p:sp>
        <p:nvSpPr>
          <p:cNvPr id="4" name="Content Placeholder 2">
            <a:extLst>
              <a:ext uri="{FF2B5EF4-FFF2-40B4-BE49-F238E27FC236}">
                <a16:creationId xmlns:a16="http://schemas.microsoft.com/office/drawing/2014/main" id="{6CD18524-E431-42E8-BEEE-3AA66245AEE5}"/>
              </a:ext>
            </a:extLst>
          </p:cNvPr>
          <p:cNvSpPr txBox="1">
            <a:spLocks/>
          </p:cNvSpPr>
          <p:nvPr/>
        </p:nvSpPr>
        <p:spPr>
          <a:xfrm>
            <a:off x="4974769" y="1766656"/>
            <a:ext cx="6574973" cy="410243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en-US" b="1" dirty="0"/>
              <a:t>Comments or Questions? </a:t>
            </a:r>
          </a:p>
          <a:p>
            <a:pPr marL="0" indent="0">
              <a:buFont typeface="Calibri" panose="020F0502020204030204" pitchFamily="34" charset="0"/>
              <a:buNone/>
            </a:pPr>
            <a:endParaRPr lang="en-US" b="1" dirty="0"/>
          </a:p>
          <a:p>
            <a:pPr lvl="1">
              <a:buFont typeface="Courier New" panose="02070309020205020404" pitchFamily="49" charset="0"/>
              <a:buChar char="o"/>
            </a:pPr>
            <a:r>
              <a:rPr lang="en-US" dirty="0"/>
              <a:t>E-mail:     </a:t>
            </a:r>
            <a:r>
              <a:rPr lang="en-US" dirty="0">
                <a:solidFill>
                  <a:srgbClr val="0070C0"/>
                </a:solidFill>
                <a:hlinkClick r:id="rId4">
                  <a:extLst>
                    <a:ext uri="{A12FA001-AC4F-418D-AE19-62706E023703}">
                      <ahyp:hlinkClr xmlns:ahyp="http://schemas.microsoft.com/office/drawing/2018/hyperlinkcolor" val="tx"/>
                    </a:ext>
                  </a:extLst>
                </a:hlinkClick>
              </a:rPr>
              <a:t>Selectboard@needhamma.gov</a:t>
            </a:r>
            <a:r>
              <a:rPr lang="en-US" dirty="0">
                <a:solidFill>
                  <a:srgbClr val="0070C0"/>
                </a:solidFill>
              </a:rPr>
              <a:t>  </a:t>
            </a:r>
          </a:p>
          <a:p>
            <a:pPr lvl="1">
              <a:buFont typeface="Courier New" panose="02070309020205020404" pitchFamily="49" charset="0"/>
              <a:buChar char="o"/>
            </a:pPr>
            <a:r>
              <a:rPr lang="en-US" dirty="0"/>
              <a:t>Write to: Needham Town Hall, Office of the Town Manager</a:t>
            </a:r>
          </a:p>
          <a:p>
            <a:pPr marL="201168" lvl="1" indent="0">
              <a:buNone/>
            </a:pPr>
            <a:r>
              <a:rPr lang="en-US" dirty="0"/>
              <a:t>                    1471 Highland Avenue</a:t>
            </a:r>
          </a:p>
          <a:p>
            <a:pPr marL="201168" lvl="1" indent="0">
              <a:buNone/>
            </a:pPr>
            <a:r>
              <a:rPr lang="en-US" dirty="0"/>
              <a:t>	       Needham, MA 02492</a:t>
            </a:r>
          </a:p>
          <a:p>
            <a:pPr lvl="1">
              <a:buFont typeface="Courier New" panose="02070309020205020404" pitchFamily="49" charset="0"/>
              <a:buChar char="o"/>
            </a:pPr>
            <a:r>
              <a:rPr lang="en-US" dirty="0"/>
              <a:t>Call:         781-455-7500</a:t>
            </a:r>
          </a:p>
          <a:p>
            <a:pPr marL="201168" lvl="1" indent="0">
              <a:buNone/>
            </a:pPr>
            <a:endParaRPr lang="en-US" dirty="0"/>
          </a:p>
          <a:p>
            <a:pPr marL="201168" lvl="1" indent="0">
              <a:buNone/>
            </a:pPr>
            <a:endParaRPr lang="en-US" dirty="0"/>
          </a:p>
          <a:p>
            <a:pPr marL="201168" lvl="1" indent="0">
              <a:buNone/>
            </a:pPr>
            <a:r>
              <a:rPr lang="en-US" dirty="0"/>
              <a:t>The public comment period will end on September 28 at 12 pm. </a:t>
            </a:r>
          </a:p>
          <a:p>
            <a:pPr marL="0" indent="0">
              <a:buFont typeface="Calibri" panose="020F0502020204030204" pitchFamily="34" charset="0"/>
              <a:buNone/>
            </a:pPr>
            <a:endParaRPr lang="en-US" dirty="0"/>
          </a:p>
        </p:txBody>
      </p:sp>
    </p:spTree>
    <p:extLst>
      <p:ext uri="{BB962C8B-B14F-4D97-AF65-F5344CB8AC3E}">
        <p14:creationId xmlns:p14="http://schemas.microsoft.com/office/powerpoint/2010/main" val="4157962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41D95-505C-4CA7-8712-E1F9CFD55659}"/>
              </a:ext>
            </a:extLst>
          </p:cNvPr>
          <p:cNvSpPr>
            <a:spLocks noGrp="1"/>
          </p:cNvSpPr>
          <p:nvPr>
            <p:ph type="title"/>
          </p:nvPr>
        </p:nvSpPr>
        <p:spPr>
          <a:xfrm>
            <a:off x="466725" y="731520"/>
            <a:ext cx="3200400" cy="1066799"/>
          </a:xfrm>
        </p:spPr>
        <p:txBody>
          <a:bodyPr>
            <a:normAutofit/>
          </a:bodyPr>
          <a:lstStyle/>
          <a:p>
            <a:r>
              <a:rPr lang="en-US" b="1" dirty="0"/>
              <a:t>Outdoor Dining:</a:t>
            </a:r>
            <a:br>
              <a:rPr lang="en-US" b="1" dirty="0"/>
            </a:br>
            <a:r>
              <a:rPr lang="en-US" b="1" dirty="0"/>
              <a:t>Pre-COVID</a:t>
            </a:r>
          </a:p>
        </p:txBody>
      </p:sp>
      <p:sp>
        <p:nvSpPr>
          <p:cNvPr id="3" name="Content Placeholder 2">
            <a:extLst>
              <a:ext uri="{FF2B5EF4-FFF2-40B4-BE49-F238E27FC236}">
                <a16:creationId xmlns:a16="http://schemas.microsoft.com/office/drawing/2014/main" id="{C478A831-21AA-4311-A152-C74053484627}"/>
              </a:ext>
            </a:extLst>
          </p:cNvPr>
          <p:cNvSpPr>
            <a:spLocks noGrp="1"/>
          </p:cNvSpPr>
          <p:nvPr>
            <p:ph idx="1"/>
          </p:nvPr>
        </p:nvSpPr>
        <p:spPr>
          <a:xfrm>
            <a:off x="4286249" y="731520"/>
            <a:ext cx="7439025" cy="5821680"/>
          </a:xfrm>
        </p:spPr>
        <p:txBody>
          <a:bodyPr>
            <a:normAutofit/>
          </a:bodyPr>
          <a:lstStyle/>
          <a:p>
            <a:pPr marL="365760" marR="0" indent="0">
              <a:lnSpc>
                <a:spcPct val="107000"/>
              </a:lnSpc>
              <a:spcBef>
                <a:spcPts val="0"/>
              </a:spcBef>
              <a:spcAft>
                <a:spcPts val="800"/>
              </a:spcAft>
              <a:buNone/>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65760" marR="0" indent="0">
              <a:lnSpc>
                <a:spcPct val="107000"/>
              </a:lnSpc>
              <a:spcBef>
                <a:spcPts val="0"/>
              </a:spcBef>
              <a:spcAft>
                <a:spcPts val="80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Under existing Zoning Bylaw Section 6.9, there are three options: </a:t>
            </a:r>
          </a:p>
          <a:p>
            <a:pPr marL="365760" marR="0" indent="0">
              <a:lnSpc>
                <a:spcPct val="107000"/>
              </a:lnSpc>
              <a:spcBef>
                <a:spcPts val="0"/>
              </a:spcBef>
              <a:spcAft>
                <a:spcPts val="800"/>
              </a:spcAft>
              <a:buNone/>
            </a:pPr>
            <a:r>
              <a:rPr lang="en-US" sz="1800" dirty="0">
                <a:latin typeface="Calibri" panose="020F0502020204030204" pitchFamily="34" charset="0"/>
                <a:ea typeface="Calibri" panose="020F0502020204030204" pitchFamily="34" charset="0"/>
                <a:cs typeface="Times New Roman" panose="02020603050405020304" pitchFamily="18" charset="0"/>
              </a:rPr>
              <a:t>1. R</a:t>
            </a:r>
            <a:r>
              <a:rPr lang="en-US" sz="1800" dirty="0">
                <a:effectLst/>
                <a:latin typeface="Calibri" panose="020F0502020204030204" pitchFamily="34" charset="0"/>
                <a:ea typeface="Calibri" panose="020F0502020204030204" pitchFamily="34" charset="0"/>
                <a:cs typeface="Times New Roman" panose="02020603050405020304" pitchFamily="18" charset="0"/>
              </a:rPr>
              <a:t>estaurants whose outdoor seating applications meet these criteria can be approved via an expedited Planning Board process: </a:t>
            </a:r>
          </a:p>
          <a:p>
            <a:pPr marL="818388" lvl="2"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Outdoor seating is limited to April 1 - October 31, </a:t>
            </a:r>
          </a:p>
          <a:p>
            <a:pPr marL="818388" lvl="2"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seating is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not</a:t>
            </a:r>
            <a:r>
              <a:rPr lang="en-US" sz="1800" dirty="0">
                <a:effectLst/>
                <a:latin typeface="Calibri" panose="020F0502020204030204" pitchFamily="34" charset="0"/>
                <a:ea typeface="Calibri" panose="020F0502020204030204" pitchFamily="34" charset="0"/>
                <a:cs typeface="Times New Roman" panose="02020603050405020304" pitchFamily="18" charset="0"/>
              </a:rPr>
              <a:t> on a designated or required landscaped area, parking lot, or drive aisle, and </a:t>
            </a:r>
          </a:p>
          <a:p>
            <a:pPr marL="818388" lvl="2"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outdoor area does not increase restaurant seating capacity by more than 30%. </a:t>
            </a:r>
          </a:p>
          <a:p>
            <a:pPr marL="818388" lvl="2" indent="-342900">
              <a:lnSpc>
                <a:spcPct val="107000"/>
              </a:lnSpc>
              <a:spcBef>
                <a:spcPts val="0"/>
              </a:spcBef>
              <a:spcAft>
                <a:spcPts val="800"/>
              </a:spcAft>
              <a:buFont typeface="Symbol" panose="05050102010706020507" pitchFamily="18"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75488" lvl="2"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2. Restaurants proposing seating outside of this criteria must undergo a full Planning Board review. </a:t>
            </a:r>
          </a:p>
          <a:p>
            <a:pPr marL="475488" lvl="2"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75488" lvl="2"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3. The Select Board may grant the use of sidewalks for outdoor dining but is prohibited from granting the use of public parking spaces. </a:t>
            </a:r>
          </a:p>
          <a:p>
            <a:pPr marL="0" indent="0">
              <a:buNone/>
            </a:pPr>
            <a:endParaRPr lang="en-US" dirty="0"/>
          </a:p>
        </p:txBody>
      </p:sp>
    </p:spTree>
    <p:extLst>
      <p:ext uri="{BB962C8B-B14F-4D97-AF65-F5344CB8AC3E}">
        <p14:creationId xmlns:p14="http://schemas.microsoft.com/office/powerpoint/2010/main" val="3481947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A93B4-6576-42C3-95FC-85A3CD4E27ED}"/>
              </a:ext>
            </a:extLst>
          </p:cNvPr>
          <p:cNvSpPr>
            <a:spLocks noGrp="1"/>
          </p:cNvSpPr>
          <p:nvPr>
            <p:ph type="title"/>
          </p:nvPr>
        </p:nvSpPr>
        <p:spPr>
          <a:xfrm>
            <a:off x="430567" y="905077"/>
            <a:ext cx="3200400" cy="1518526"/>
          </a:xfrm>
        </p:spPr>
        <p:txBody>
          <a:bodyPr/>
          <a:lstStyle/>
          <a:p>
            <a:r>
              <a:rPr lang="en-US" b="1" dirty="0"/>
              <a:t>Dining during the Pandemic </a:t>
            </a:r>
            <a:br>
              <a:rPr lang="en-US" dirty="0"/>
            </a:br>
            <a:endParaRPr lang="en-US" dirty="0"/>
          </a:p>
        </p:txBody>
      </p:sp>
      <p:sp>
        <p:nvSpPr>
          <p:cNvPr id="9" name="Content Placeholder 2">
            <a:extLst>
              <a:ext uri="{FF2B5EF4-FFF2-40B4-BE49-F238E27FC236}">
                <a16:creationId xmlns:a16="http://schemas.microsoft.com/office/drawing/2014/main" id="{78956EBF-275C-4E91-8DDE-0F836BDB256E}"/>
              </a:ext>
            </a:extLst>
          </p:cNvPr>
          <p:cNvSpPr txBox="1">
            <a:spLocks/>
          </p:cNvSpPr>
          <p:nvPr/>
        </p:nvSpPr>
        <p:spPr>
          <a:xfrm>
            <a:off x="4859359" y="1260531"/>
            <a:ext cx="6574973" cy="5597469"/>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1800" b="1" dirty="0">
                <a:latin typeface="Calibri" panose="020F0502020204030204" pitchFamily="34" charset="0"/>
                <a:ea typeface="Calibri" panose="020F0502020204030204" pitchFamily="34" charset="0"/>
                <a:cs typeface="Times New Roman" panose="02020603050405020304" pitchFamily="18" charset="0"/>
              </a:rPr>
              <a:t>The State’s COVID-19 pandemic response</a:t>
            </a:r>
            <a:r>
              <a:rPr lang="en-US" sz="1800" dirty="0">
                <a:latin typeface="Calibri" panose="020F0502020204030204" pitchFamily="34" charset="0"/>
                <a:ea typeface="Calibri" panose="020F0502020204030204" pitchFamily="34" charset="0"/>
                <a:cs typeface="Times New Roman" panose="02020603050405020304" pitchFamily="18" charset="0"/>
              </a:rPr>
              <a:t>:</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Governor Baker issued an Executive Order that allowed cities and towns to approve outdoor dining applications without adhering to existing state and local requirements.</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Chapter 20 of the Acts of 2021 extended these flexibilities until April 1, 2022. </a:t>
            </a:r>
          </a:p>
          <a:p>
            <a:pPr marL="201168" lvl="1" indent="0">
              <a:buFont typeface="Calibri" pitchFamily="34" charse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201168" lvl="1" indent="0">
              <a:buFont typeface="Calibri" pitchFamily="34" charset="0"/>
              <a:buNone/>
            </a:pPr>
            <a:r>
              <a:rPr lang="en-US" b="1" dirty="0">
                <a:latin typeface="Calibri" panose="020F0502020204030204" pitchFamily="34" charset="0"/>
                <a:ea typeface="Calibri" panose="020F0502020204030204" pitchFamily="34" charset="0"/>
                <a:cs typeface="Times New Roman" panose="02020603050405020304" pitchFamily="18" charset="0"/>
              </a:rPr>
              <a:t>The Town of Needham</a:t>
            </a:r>
            <a:r>
              <a:rPr lang="en-US" dirty="0">
                <a:latin typeface="Calibri" panose="020F0502020204030204" pitchFamily="34" charset="0"/>
                <a:ea typeface="Calibri" panose="020F0502020204030204" pitchFamily="34" charset="0"/>
                <a:cs typeface="Times New Roman" panose="02020603050405020304" pitchFamily="18" charset="0"/>
              </a:rPr>
              <a:t>: </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Established a Downtown Working Group to expedite reviews. </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Created Dine-Around Needham, to encourage local take-out. </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Waived licensing fees and made metered parking free. </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Provided jersey barriers and coordinated with local artists to paint.</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Created parklets and other public seating throughout town.</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Surveyed businesses (restaurants, retail, service) and the public.  </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Created 10-min curbside pickup spaces for retail &amp; restaurants. </a:t>
            </a:r>
          </a:p>
          <a:p>
            <a:pPr lvl="1">
              <a:buFont typeface="Courier New" panose="02070309020205020404" pitchFamily="49" charset="0"/>
              <a:buChar char="o"/>
            </a:pPr>
            <a:r>
              <a:rPr lang="en-US" dirty="0">
                <a:latin typeface="Calibri" panose="020F0502020204030204" pitchFamily="34" charset="0"/>
                <a:ea typeface="Calibri" panose="020F0502020204030204" pitchFamily="34" charset="0"/>
                <a:cs typeface="Times New Roman" panose="02020603050405020304" pitchFamily="18" charset="0"/>
              </a:rPr>
              <a:t>Analyzed lessons learned to update policies. </a:t>
            </a:r>
          </a:p>
        </p:txBody>
      </p:sp>
    </p:spTree>
    <p:extLst>
      <p:ext uri="{BB962C8B-B14F-4D97-AF65-F5344CB8AC3E}">
        <p14:creationId xmlns:p14="http://schemas.microsoft.com/office/powerpoint/2010/main" val="2358328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text, building, outdoor&#10;&#10;Description automatically generated">
            <a:extLst>
              <a:ext uri="{FF2B5EF4-FFF2-40B4-BE49-F238E27FC236}">
                <a16:creationId xmlns:a16="http://schemas.microsoft.com/office/drawing/2014/main" id="{E3386585-DA08-4366-99FB-258A7CBDD26D}"/>
              </a:ext>
            </a:extLst>
          </p:cNvPr>
          <p:cNvPicPr>
            <a:picLocks noChangeAspect="1"/>
          </p:cNvPicPr>
          <p:nvPr/>
        </p:nvPicPr>
        <p:blipFill rotWithShape="1">
          <a:blip r:embed="rId3">
            <a:extLst>
              <a:ext uri="{28A0092B-C50C-407E-A947-70E740481C1C}">
                <a14:useLocalDpi xmlns:a14="http://schemas.microsoft.com/office/drawing/2010/main" val="0"/>
              </a:ext>
            </a:extLst>
          </a:blip>
          <a:srcRect l="18822" r="32051" b="1"/>
          <a:stretch/>
        </p:blipFill>
        <p:spPr>
          <a:xfrm>
            <a:off x="633999" y="640081"/>
            <a:ext cx="4001315" cy="5314406"/>
          </a:xfrm>
          <a:prstGeom prst="rect">
            <a:avLst/>
          </a:prstGeom>
        </p:spPr>
      </p:pic>
      <p:graphicFrame>
        <p:nvGraphicFramePr>
          <p:cNvPr id="6" name="Table 5">
            <a:extLst>
              <a:ext uri="{FF2B5EF4-FFF2-40B4-BE49-F238E27FC236}">
                <a16:creationId xmlns:a16="http://schemas.microsoft.com/office/drawing/2014/main" id="{0674CFA2-56A5-4A21-A806-C93EBBF2D501}"/>
              </a:ext>
            </a:extLst>
          </p:cNvPr>
          <p:cNvGraphicFramePr>
            <a:graphicFrameLocks noGrp="1"/>
          </p:cNvGraphicFramePr>
          <p:nvPr>
            <p:extLst>
              <p:ext uri="{D42A27DB-BD31-4B8C-83A1-F6EECF244321}">
                <p14:modId xmlns:p14="http://schemas.microsoft.com/office/powerpoint/2010/main" val="1591262896"/>
              </p:ext>
            </p:extLst>
          </p:nvPr>
        </p:nvGraphicFramePr>
        <p:xfrm>
          <a:off x="5402633" y="1690728"/>
          <a:ext cx="5873071" cy="2961640"/>
        </p:xfrm>
        <a:graphic>
          <a:graphicData uri="http://schemas.openxmlformats.org/drawingml/2006/table">
            <a:tbl>
              <a:tblPr firstRow="1" bandRow="1">
                <a:tableStyleId>{5C22544A-7EE6-4342-B048-85BDC9FD1C3A}</a:tableStyleId>
              </a:tblPr>
              <a:tblGrid>
                <a:gridCol w="1655721">
                  <a:extLst>
                    <a:ext uri="{9D8B030D-6E8A-4147-A177-3AD203B41FA5}">
                      <a16:colId xmlns:a16="http://schemas.microsoft.com/office/drawing/2014/main" val="3535805772"/>
                    </a:ext>
                  </a:extLst>
                </a:gridCol>
                <a:gridCol w="3572310">
                  <a:extLst>
                    <a:ext uri="{9D8B030D-6E8A-4147-A177-3AD203B41FA5}">
                      <a16:colId xmlns:a16="http://schemas.microsoft.com/office/drawing/2014/main" val="2888383373"/>
                    </a:ext>
                  </a:extLst>
                </a:gridCol>
                <a:gridCol w="645040">
                  <a:extLst>
                    <a:ext uri="{9D8B030D-6E8A-4147-A177-3AD203B41FA5}">
                      <a16:colId xmlns:a16="http://schemas.microsoft.com/office/drawing/2014/main" val="4064596692"/>
                    </a:ext>
                  </a:extLst>
                </a:gridCol>
              </a:tblGrid>
              <a:tr h="344782">
                <a:tc gridSpan="2">
                  <a:txBody>
                    <a:bodyPr/>
                    <a:lstStyle/>
                    <a:p>
                      <a:pPr algn="ctr"/>
                      <a:r>
                        <a:rPr lang="en-US" dirty="0"/>
                        <a:t>Overview of Existing Outdoor Dining </a:t>
                      </a:r>
                    </a:p>
                  </a:txBody>
                  <a:tcPr/>
                </a:tc>
                <a:tc hMerge="1">
                  <a:txBody>
                    <a:bodyPr/>
                    <a:lstStyle/>
                    <a:p>
                      <a:endParaRPr lang="en-US" dirty="0"/>
                    </a:p>
                  </a:txBody>
                  <a:tcPr/>
                </a:tc>
                <a:tc>
                  <a:txBody>
                    <a:bodyPr/>
                    <a:lstStyle/>
                    <a:p>
                      <a:pPr algn="ctr"/>
                      <a:r>
                        <a:rPr lang="en-US" dirty="0"/>
                        <a:t>#</a:t>
                      </a:r>
                    </a:p>
                  </a:txBody>
                  <a:tcPr/>
                </a:tc>
                <a:extLst>
                  <a:ext uri="{0D108BD9-81ED-4DB2-BD59-A6C34878D82A}">
                    <a16:rowId xmlns:a16="http://schemas.microsoft.com/office/drawing/2014/main" val="2954667476"/>
                  </a:ext>
                </a:extLst>
              </a:tr>
              <a:tr h="370840">
                <a:tc gridSpan="2">
                  <a:txBody>
                    <a:bodyPr/>
                    <a:lstStyle/>
                    <a:p>
                      <a:r>
                        <a:rPr lang="en-US" dirty="0"/>
                        <a:t>Restaurants with outdoor dining today </a:t>
                      </a:r>
                    </a:p>
                  </a:txBody>
                  <a:tcPr/>
                </a:tc>
                <a:tc hMerge="1">
                  <a:txBody>
                    <a:bodyPr/>
                    <a:lstStyle/>
                    <a:p>
                      <a:endParaRPr lang="en-US" dirty="0"/>
                    </a:p>
                  </a:txBody>
                  <a:tcPr/>
                </a:tc>
                <a:tc>
                  <a:txBody>
                    <a:bodyPr/>
                    <a:lstStyle/>
                    <a:p>
                      <a:pPr algn="ctr"/>
                      <a:r>
                        <a:rPr lang="en-US" dirty="0"/>
                        <a:t>14</a:t>
                      </a:r>
                    </a:p>
                  </a:txBody>
                  <a:tcPr/>
                </a:tc>
                <a:extLst>
                  <a:ext uri="{0D108BD9-81ED-4DB2-BD59-A6C34878D82A}">
                    <a16:rowId xmlns:a16="http://schemas.microsoft.com/office/drawing/2014/main" val="1587809995"/>
                  </a:ext>
                </a:extLst>
              </a:tr>
              <a:tr h="370840">
                <a:tc>
                  <a:txBody>
                    <a:bodyPr/>
                    <a:lstStyle/>
                    <a:p>
                      <a:endParaRPr lang="en-US"/>
                    </a:p>
                  </a:txBody>
                  <a:tcPr/>
                </a:tc>
                <a:tc>
                  <a:txBody>
                    <a:bodyPr/>
                    <a:lstStyle/>
                    <a:p>
                      <a:r>
                        <a:rPr lang="en-US" dirty="0"/>
                        <a:t>With liquor licenses</a:t>
                      </a:r>
                    </a:p>
                  </a:txBody>
                  <a:tcPr/>
                </a:tc>
                <a:tc>
                  <a:txBody>
                    <a:bodyPr/>
                    <a:lstStyle/>
                    <a:p>
                      <a:pPr algn="ctr"/>
                      <a:r>
                        <a:rPr lang="en-US" dirty="0"/>
                        <a:t>11</a:t>
                      </a:r>
                    </a:p>
                  </a:txBody>
                  <a:tcPr/>
                </a:tc>
                <a:extLst>
                  <a:ext uri="{0D108BD9-81ED-4DB2-BD59-A6C34878D82A}">
                    <a16:rowId xmlns:a16="http://schemas.microsoft.com/office/drawing/2014/main" val="695942546"/>
                  </a:ext>
                </a:extLst>
              </a:tr>
              <a:tr h="37084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 public property </a:t>
                      </a:r>
                    </a:p>
                  </a:txBody>
                  <a:tcPr/>
                </a:tc>
                <a:tc>
                  <a:txBody>
                    <a:bodyPr/>
                    <a:lstStyle/>
                    <a:p>
                      <a:pPr algn="ctr"/>
                      <a:r>
                        <a:rPr lang="en-US" dirty="0"/>
                        <a:t>7</a:t>
                      </a:r>
                    </a:p>
                  </a:txBody>
                  <a:tcPr/>
                </a:tc>
                <a:extLst>
                  <a:ext uri="{0D108BD9-81ED-4DB2-BD59-A6C34878D82A}">
                    <a16:rowId xmlns:a16="http://schemas.microsoft.com/office/drawing/2014/main" val="823519353"/>
                  </a:ext>
                </a:extLst>
              </a:tr>
              <a:tr h="370840">
                <a:tc>
                  <a:txBody>
                    <a:bodyPr/>
                    <a:lstStyle/>
                    <a:p>
                      <a:endParaRPr lang="en-US" dirty="0"/>
                    </a:p>
                  </a:txBody>
                  <a:tcPr/>
                </a:tc>
                <a:tc>
                  <a:txBody>
                    <a:bodyPr/>
                    <a:lstStyle/>
                    <a:p>
                      <a:r>
                        <a:rPr lang="en-US" dirty="0"/>
                        <a:t>On private property</a:t>
                      </a:r>
                    </a:p>
                  </a:txBody>
                  <a:tcPr/>
                </a:tc>
                <a:tc>
                  <a:txBody>
                    <a:bodyPr/>
                    <a:lstStyle/>
                    <a:p>
                      <a:pPr algn="ctr"/>
                      <a:r>
                        <a:rPr lang="en-US" dirty="0"/>
                        <a:t>7</a:t>
                      </a:r>
                    </a:p>
                  </a:txBody>
                  <a:tcPr/>
                </a:tc>
                <a:extLst>
                  <a:ext uri="{0D108BD9-81ED-4DB2-BD59-A6C34878D82A}">
                    <a16:rowId xmlns:a16="http://schemas.microsoft.com/office/drawing/2014/main" val="3877218417"/>
                  </a:ext>
                </a:extLst>
              </a:tr>
              <a:tr h="370840">
                <a:tc gridSpan="2">
                  <a:txBody>
                    <a:bodyPr/>
                    <a:lstStyle/>
                    <a:p>
                      <a:r>
                        <a:rPr lang="en-US" dirty="0"/>
                        <a:t>Public parking spaces used for outdoor dining </a:t>
                      </a:r>
                    </a:p>
                  </a:txBody>
                  <a:tcPr/>
                </a:tc>
                <a:tc hMerge="1">
                  <a:txBody>
                    <a:bodyPr/>
                    <a:lstStyle/>
                    <a:p>
                      <a:endParaRPr lang="en-US" dirty="0"/>
                    </a:p>
                  </a:txBody>
                  <a:tcPr/>
                </a:tc>
                <a:tc>
                  <a:txBody>
                    <a:bodyPr/>
                    <a:lstStyle/>
                    <a:p>
                      <a:pPr algn="ctr"/>
                      <a:r>
                        <a:rPr lang="en-US" dirty="0"/>
                        <a:t>17</a:t>
                      </a:r>
                    </a:p>
                  </a:txBody>
                  <a:tcPr/>
                </a:tc>
                <a:extLst>
                  <a:ext uri="{0D108BD9-81ED-4DB2-BD59-A6C34878D82A}">
                    <a16:rowId xmlns:a16="http://schemas.microsoft.com/office/drawing/2014/main" val="3917305899"/>
                  </a:ext>
                </a:extLst>
              </a:tr>
              <a:tr h="370840">
                <a:tc>
                  <a:txBody>
                    <a:bodyPr/>
                    <a:lstStyle/>
                    <a:p>
                      <a:endParaRPr lang="en-US"/>
                    </a:p>
                  </a:txBody>
                  <a:tcPr/>
                </a:tc>
                <a:tc>
                  <a:txBody>
                    <a:bodyPr/>
                    <a:lstStyle/>
                    <a:p>
                      <a:r>
                        <a:rPr lang="en-US" dirty="0"/>
                        <a:t>On-street parking spots</a:t>
                      </a:r>
                    </a:p>
                  </a:txBody>
                  <a:tcPr/>
                </a:tc>
                <a:tc>
                  <a:txBody>
                    <a:bodyPr/>
                    <a:lstStyle/>
                    <a:p>
                      <a:pPr algn="ctr"/>
                      <a:r>
                        <a:rPr lang="en-US" dirty="0"/>
                        <a:t>9</a:t>
                      </a:r>
                    </a:p>
                  </a:txBody>
                  <a:tcPr/>
                </a:tc>
                <a:extLst>
                  <a:ext uri="{0D108BD9-81ED-4DB2-BD59-A6C34878D82A}">
                    <a16:rowId xmlns:a16="http://schemas.microsoft.com/office/drawing/2014/main" val="1615024409"/>
                  </a:ext>
                </a:extLst>
              </a:tr>
              <a:tr h="370840">
                <a:tc>
                  <a:txBody>
                    <a:bodyPr/>
                    <a:lstStyle/>
                    <a:p>
                      <a:endParaRPr lang="en-US"/>
                    </a:p>
                  </a:txBody>
                  <a:tcPr/>
                </a:tc>
                <a:tc>
                  <a:txBody>
                    <a:bodyPr/>
                    <a:lstStyle/>
                    <a:p>
                      <a:r>
                        <a:rPr lang="en-US" dirty="0"/>
                        <a:t>Public lot parking spots</a:t>
                      </a:r>
                    </a:p>
                  </a:txBody>
                  <a:tcPr/>
                </a:tc>
                <a:tc>
                  <a:txBody>
                    <a:bodyPr/>
                    <a:lstStyle/>
                    <a:p>
                      <a:pPr algn="ctr"/>
                      <a:r>
                        <a:rPr lang="en-US" dirty="0"/>
                        <a:t>8</a:t>
                      </a:r>
                    </a:p>
                  </a:txBody>
                  <a:tcPr/>
                </a:tc>
                <a:extLst>
                  <a:ext uri="{0D108BD9-81ED-4DB2-BD59-A6C34878D82A}">
                    <a16:rowId xmlns:a16="http://schemas.microsoft.com/office/drawing/2014/main" val="3995453364"/>
                  </a:ext>
                </a:extLst>
              </a:tr>
            </a:tbl>
          </a:graphicData>
        </a:graphic>
      </p:graphicFrame>
    </p:spTree>
    <p:extLst>
      <p:ext uri="{BB962C8B-B14F-4D97-AF65-F5344CB8AC3E}">
        <p14:creationId xmlns:p14="http://schemas.microsoft.com/office/powerpoint/2010/main" val="3006961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6BF91-9D29-4132-A058-DC976C7C2323}"/>
              </a:ext>
            </a:extLst>
          </p:cNvPr>
          <p:cNvSpPr>
            <a:spLocks noGrp="1"/>
          </p:cNvSpPr>
          <p:nvPr>
            <p:ph type="title"/>
          </p:nvPr>
        </p:nvSpPr>
        <p:spPr>
          <a:xfrm>
            <a:off x="504824" y="731520"/>
            <a:ext cx="3152775" cy="2044066"/>
          </a:xfrm>
        </p:spPr>
        <p:txBody>
          <a:bodyPr>
            <a:normAutofit/>
          </a:bodyPr>
          <a:lstStyle/>
          <a:p>
            <a:r>
              <a:rPr lang="en-US" sz="4000" b="1" dirty="0"/>
              <a:t>Public Survey</a:t>
            </a:r>
            <a:br>
              <a:rPr lang="en-US" b="1" dirty="0"/>
            </a:br>
            <a:br>
              <a:rPr lang="en-US" b="1" dirty="0"/>
            </a:br>
            <a:br>
              <a:rPr lang="en-US" b="1" dirty="0"/>
            </a:br>
            <a:endParaRPr lang="en-US" sz="3300" dirty="0"/>
          </a:p>
        </p:txBody>
      </p:sp>
      <p:sp>
        <p:nvSpPr>
          <p:cNvPr id="3" name="Content Placeholder 2">
            <a:extLst>
              <a:ext uri="{FF2B5EF4-FFF2-40B4-BE49-F238E27FC236}">
                <a16:creationId xmlns:a16="http://schemas.microsoft.com/office/drawing/2014/main" id="{AB03CC8B-D5DC-4340-9300-07E1210FAFE5}"/>
              </a:ext>
            </a:extLst>
          </p:cNvPr>
          <p:cNvSpPr>
            <a:spLocks noGrp="1"/>
          </p:cNvSpPr>
          <p:nvPr>
            <p:ph idx="1"/>
          </p:nvPr>
        </p:nvSpPr>
        <p:spPr>
          <a:xfrm>
            <a:off x="4657724" y="731520"/>
            <a:ext cx="7191375" cy="5897880"/>
          </a:xfrm>
        </p:spPr>
        <p:txBody>
          <a:bodyPr>
            <a:normAutofit/>
          </a:bodyPr>
          <a:lstStyle/>
          <a:p>
            <a:pPr marL="0" indent="0" algn="ctr">
              <a:lnSpc>
                <a:spcPct val="107000"/>
              </a:lnSpc>
              <a:spcBef>
                <a:spcPts val="0"/>
              </a:spcBef>
              <a:spcAft>
                <a:spcPts val="800"/>
              </a:spcAft>
              <a:buNone/>
            </a:pPr>
            <a:endParaRPr lang="en-US" b="1" dirty="0"/>
          </a:p>
          <a:p>
            <a:pPr marL="0" indent="0" algn="ctr">
              <a:lnSpc>
                <a:spcPct val="107000"/>
              </a:lnSpc>
              <a:spcBef>
                <a:spcPts val="0"/>
              </a:spcBef>
              <a:spcAft>
                <a:spcPts val="800"/>
              </a:spcAft>
              <a:buNone/>
            </a:pPr>
            <a:r>
              <a:rPr lang="en-US" b="1" dirty="0"/>
              <a:t>1194 of 1233 (96.8%) online respondents said YES to continuing outdoor dining in Needham beyond 4/1/2022.</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Categories of Feedback:    </a:t>
            </a:r>
          </a:p>
          <a:p>
            <a:pPr>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   Supportive</a:t>
            </a:r>
          </a:p>
          <a:p>
            <a:pPr>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   Safety</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   Fairness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   Alternative Parking/Parking Awareness Campaign</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   Encourage Biking and Walking</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Times New Roman" panose="02020603050405020304" pitchFamily="18" charset="0"/>
              </a:rPr>
              <a:t>   Make Outdoor Dining Aesthetically Pleasing</a:t>
            </a:r>
          </a:p>
          <a:p>
            <a:endParaRPr lang="en-US" dirty="0"/>
          </a:p>
        </p:txBody>
      </p:sp>
    </p:spTree>
    <p:extLst>
      <p:ext uri="{BB962C8B-B14F-4D97-AF65-F5344CB8AC3E}">
        <p14:creationId xmlns:p14="http://schemas.microsoft.com/office/powerpoint/2010/main" val="3500865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1C8481B-E94B-463F-B87E-1EF3207B79A4}"/>
              </a:ext>
            </a:extLst>
          </p:cNvPr>
          <p:cNvSpPr txBox="1">
            <a:spLocks/>
          </p:cNvSpPr>
          <p:nvPr/>
        </p:nvSpPr>
        <p:spPr>
          <a:xfrm>
            <a:off x="4974769" y="1421515"/>
            <a:ext cx="6745256" cy="4447579"/>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Font typeface="Courier New" panose="02070309020205020404" pitchFamily="49" charset="0"/>
              <a:buChar char="o"/>
            </a:pPr>
            <a:endParaRPr lang="en-US" sz="800" dirty="0"/>
          </a:p>
          <a:p>
            <a:pPr>
              <a:buFont typeface="Courier New" panose="02070309020205020404" pitchFamily="49" charset="0"/>
              <a:buChar char="o"/>
            </a:pPr>
            <a:r>
              <a:rPr lang="en-US" dirty="0"/>
              <a:t> Will restaurants be required to pay for use of space? </a:t>
            </a:r>
          </a:p>
          <a:p>
            <a:pPr>
              <a:buFont typeface="Courier New" panose="02070309020205020404" pitchFamily="49" charset="0"/>
              <a:buChar char="o"/>
            </a:pPr>
            <a:r>
              <a:rPr lang="en-US" dirty="0"/>
              <a:t> Will there be outdoor dining seasons or year-round?</a:t>
            </a:r>
          </a:p>
          <a:p>
            <a:pPr>
              <a:buFont typeface="Courier New" panose="02070309020205020404" pitchFamily="49" charset="0"/>
              <a:buChar char="o"/>
            </a:pPr>
            <a:r>
              <a:rPr lang="en-US" dirty="0"/>
              <a:t> Will the number of spaces a restaurant can use be limited to ensure fairness?</a:t>
            </a:r>
          </a:p>
          <a:p>
            <a:pPr>
              <a:buFont typeface="Courier New" panose="02070309020205020404" pitchFamily="49" charset="0"/>
              <a:buChar char="o"/>
            </a:pPr>
            <a:r>
              <a:rPr lang="en-US" dirty="0"/>
              <a:t> Will the Town provide assistance to help restaurants ensure safety or make the spaces aesthetically pleasing?</a:t>
            </a:r>
          </a:p>
          <a:p>
            <a:pPr>
              <a:buFont typeface="Courier New" panose="02070309020205020404" pitchFamily="49" charset="0"/>
              <a:buChar char="o"/>
            </a:pPr>
            <a:r>
              <a:rPr lang="en-US" dirty="0"/>
              <a:t> What criteria will determine whether a restaurant is approved?</a:t>
            </a:r>
          </a:p>
          <a:p>
            <a:pPr>
              <a:buFont typeface="Courier New" panose="02070309020205020404" pitchFamily="49" charset="0"/>
              <a:buChar char="o"/>
            </a:pPr>
            <a:r>
              <a:rPr lang="en-US" dirty="0"/>
              <a:t> Who will ensure the safety of diners in parking spaces?</a:t>
            </a:r>
          </a:p>
          <a:p>
            <a:pPr>
              <a:buFont typeface="Courier New" panose="02070309020205020404" pitchFamily="49" charset="0"/>
              <a:buChar char="o"/>
            </a:pPr>
            <a:r>
              <a:rPr lang="en-US" dirty="0"/>
              <a:t> Will parking meter prices be affected?</a:t>
            </a:r>
          </a:p>
          <a:p>
            <a:pPr marL="0" indent="0">
              <a:buFont typeface="Calibri" panose="020F0502020204030204" pitchFamily="34" charset="0"/>
              <a:buNone/>
            </a:pPr>
            <a:endParaRPr lang="en-US" sz="800" dirty="0"/>
          </a:p>
        </p:txBody>
      </p:sp>
      <p:sp>
        <p:nvSpPr>
          <p:cNvPr id="3" name="Title 1">
            <a:extLst>
              <a:ext uri="{FF2B5EF4-FFF2-40B4-BE49-F238E27FC236}">
                <a16:creationId xmlns:a16="http://schemas.microsoft.com/office/drawing/2014/main" id="{919D4DBA-E720-4805-A884-1C827B023072}"/>
              </a:ext>
            </a:extLst>
          </p:cNvPr>
          <p:cNvSpPr txBox="1">
            <a:spLocks/>
          </p:cNvSpPr>
          <p:nvPr/>
        </p:nvSpPr>
        <p:spPr>
          <a:xfrm>
            <a:off x="4974771" y="634947"/>
            <a:ext cx="6574972" cy="78656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pPr algn="ctr">
              <a:spcAft>
                <a:spcPts val="600"/>
              </a:spcAft>
            </a:pPr>
            <a:r>
              <a:rPr lang="en-US" sz="4400" b="1" dirty="0">
                <a:solidFill>
                  <a:schemeClr val="tx1">
                    <a:lumMod val="75000"/>
                    <a:lumOff val="25000"/>
                  </a:schemeClr>
                </a:solidFill>
              </a:rPr>
              <a:t>Questions from the Public</a:t>
            </a:r>
          </a:p>
        </p:txBody>
      </p:sp>
      <p:pic>
        <p:nvPicPr>
          <p:cNvPr id="4" name="Picture 3" descr="A picture containing sky, outdoor, chair, furniture&#10;&#10;Description automatically generated">
            <a:extLst>
              <a:ext uri="{FF2B5EF4-FFF2-40B4-BE49-F238E27FC236}">
                <a16:creationId xmlns:a16="http://schemas.microsoft.com/office/drawing/2014/main" id="{9E75644D-C588-4C86-9D43-E5FD56FFE614}"/>
              </a:ext>
            </a:extLst>
          </p:cNvPr>
          <p:cNvPicPr>
            <a:picLocks noChangeAspect="1"/>
          </p:cNvPicPr>
          <p:nvPr/>
        </p:nvPicPr>
        <p:blipFill rotWithShape="1">
          <a:blip r:embed="rId3">
            <a:extLst>
              <a:ext uri="{28A0092B-C50C-407E-A947-70E740481C1C}">
                <a14:useLocalDpi xmlns:a14="http://schemas.microsoft.com/office/drawing/2010/main" val="0"/>
              </a:ext>
            </a:extLst>
          </a:blip>
          <a:srcRect l="25984" r="31665" b="2"/>
          <a:stretch/>
        </p:blipFill>
        <p:spPr>
          <a:xfrm>
            <a:off x="633999" y="640081"/>
            <a:ext cx="4001315" cy="5314406"/>
          </a:xfrm>
          <a:prstGeom prst="rect">
            <a:avLst/>
          </a:prstGeom>
        </p:spPr>
      </p:pic>
    </p:spTree>
    <p:extLst>
      <p:ext uri="{BB962C8B-B14F-4D97-AF65-F5344CB8AC3E}">
        <p14:creationId xmlns:p14="http://schemas.microsoft.com/office/powerpoint/2010/main" val="1382233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95C34-665E-41A5-BB14-E56DA7C7D67B}"/>
              </a:ext>
            </a:extLst>
          </p:cNvPr>
          <p:cNvSpPr txBox="1">
            <a:spLocks/>
          </p:cNvSpPr>
          <p:nvPr/>
        </p:nvSpPr>
        <p:spPr>
          <a:xfrm>
            <a:off x="4974771" y="634947"/>
            <a:ext cx="6574972" cy="754556"/>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4400" b="1"/>
              <a:t>The Future of Outdoor Dining </a:t>
            </a:r>
            <a:endParaRPr lang="en-US" sz="4400" b="1" dirty="0"/>
          </a:p>
        </p:txBody>
      </p:sp>
      <p:sp>
        <p:nvSpPr>
          <p:cNvPr id="3" name="Content Placeholder 2">
            <a:extLst>
              <a:ext uri="{FF2B5EF4-FFF2-40B4-BE49-F238E27FC236}">
                <a16:creationId xmlns:a16="http://schemas.microsoft.com/office/drawing/2014/main" id="{075BE6B1-E6F5-41FF-B5C3-28D1EF5FDAC7}"/>
              </a:ext>
            </a:extLst>
          </p:cNvPr>
          <p:cNvSpPr txBox="1">
            <a:spLocks/>
          </p:cNvSpPr>
          <p:nvPr/>
        </p:nvSpPr>
        <p:spPr>
          <a:xfrm>
            <a:off x="4974769" y="1389503"/>
            <a:ext cx="6574973" cy="4479591"/>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nSpc>
                <a:spcPct val="200000"/>
              </a:lnSpc>
              <a:buFont typeface="+mj-lt"/>
              <a:buAutoNum type="arabicPeriod"/>
            </a:pPr>
            <a:r>
              <a:rPr lang="en-US" b="1" dirty="0"/>
              <a:t>Update Zoning Bylaw 6.9 </a:t>
            </a:r>
          </a:p>
          <a:p>
            <a:pPr marL="475488" lvl="2" indent="0">
              <a:buFont typeface="Calibri" pitchFamily="34" charset="0"/>
              <a:buNone/>
            </a:pPr>
            <a:r>
              <a:rPr lang="en-US" sz="1800" dirty="0">
                <a:latin typeface="Calibri" panose="020F0502020204030204" pitchFamily="34" charset="0"/>
                <a:ea typeface="Calibri" panose="020F0502020204030204" pitchFamily="34" charset="0"/>
                <a:cs typeface="Times New Roman" panose="02020603050405020304" pitchFamily="18" charset="0"/>
              </a:rPr>
              <a:t>The Planning Board has proposed an amendment to Zoning Bylaw Section 6.9 to be placed on the warrant for the October 2021 Town Meeting. </a:t>
            </a:r>
          </a:p>
          <a:p>
            <a:pPr marL="475488" lvl="2" indent="0">
              <a:buFont typeface="Calibri" pitchFamily="34" charset="0"/>
              <a:buNone/>
            </a:pPr>
            <a:r>
              <a:rPr lang="en-US" sz="1800" dirty="0">
                <a:latin typeface="Calibri" panose="020F0502020204030204" pitchFamily="34" charset="0"/>
                <a:ea typeface="Calibri" panose="020F0502020204030204" pitchFamily="34" charset="0"/>
                <a:cs typeface="Times New Roman" panose="02020603050405020304" pitchFamily="18" charset="0"/>
              </a:rPr>
              <a:t>This amendment would give the Select Board discretion to approve the use of public parking spaces for outdoor dining and to allow outdoor dining on public property before April 1 or after October 31.  </a:t>
            </a:r>
          </a:p>
          <a:p>
            <a:pPr marL="457200" indent="-457200">
              <a:lnSpc>
                <a:spcPct val="200000"/>
              </a:lnSpc>
              <a:buFont typeface="+mj-lt"/>
              <a:buAutoNum type="arabicPeriod"/>
            </a:pPr>
            <a:r>
              <a:rPr lang="en-US" b="1" dirty="0"/>
              <a:t>Adopt Select Board Policy </a:t>
            </a:r>
          </a:p>
          <a:p>
            <a:pPr marL="457200">
              <a:lnSpc>
                <a:spcPct val="100000"/>
              </a:lnSpc>
              <a:spcBef>
                <a:spcPts val="0"/>
              </a:spcBef>
              <a:spcAft>
                <a:spcPts val="800"/>
              </a:spcAft>
            </a:pPr>
            <a:r>
              <a:rPr lang="en-US" sz="1800" dirty="0">
                <a:latin typeface="Calibri" panose="020F0502020204030204" pitchFamily="34" charset="0"/>
                <a:ea typeface="Calibri" panose="020F0502020204030204" pitchFamily="34" charset="0"/>
                <a:cs typeface="Times New Roman" panose="02020603050405020304" pitchFamily="18" charset="0"/>
              </a:rPr>
              <a:t>This proposal outlines what is required of applicants and how the Select Board will review and approve outdoor dining on public property. </a:t>
            </a:r>
          </a:p>
          <a:p>
            <a:endParaRPr lang="en-US" dirty="0"/>
          </a:p>
        </p:txBody>
      </p:sp>
      <p:pic>
        <p:nvPicPr>
          <p:cNvPr id="4" name="Picture 3" descr="A picture containing text, building, outdoor&#10;&#10;Description automatically generated">
            <a:extLst>
              <a:ext uri="{FF2B5EF4-FFF2-40B4-BE49-F238E27FC236}">
                <a16:creationId xmlns:a16="http://schemas.microsoft.com/office/drawing/2014/main" id="{A58BC149-E0AE-45F5-B9AE-2EE6445765AD}"/>
              </a:ext>
            </a:extLst>
          </p:cNvPr>
          <p:cNvPicPr>
            <a:picLocks noChangeAspect="1"/>
          </p:cNvPicPr>
          <p:nvPr/>
        </p:nvPicPr>
        <p:blipFill rotWithShape="1">
          <a:blip r:embed="rId3">
            <a:extLst>
              <a:ext uri="{28A0092B-C50C-407E-A947-70E740481C1C}">
                <a14:useLocalDpi xmlns:a14="http://schemas.microsoft.com/office/drawing/2010/main" val="0"/>
              </a:ext>
            </a:extLst>
          </a:blip>
          <a:srcRect l="25094" r="41777" b="-2"/>
          <a:stretch/>
        </p:blipFill>
        <p:spPr>
          <a:xfrm>
            <a:off x="633999" y="640081"/>
            <a:ext cx="4001315" cy="5314406"/>
          </a:xfrm>
          <a:prstGeom prst="rect">
            <a:avLst/>
          </a:prstGeom>
        </p:spPr>
      </p:pic>
    </p:spTree>
    <p:extLst>
      <p:ext uri="{BB962C8B-B14F-4D97-AF65-F5344CB8AC3E}">
        <p14:creationId xmlns:p14="http://schemas.microsoft.com/office/powerpoint/2010/main" val="207232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85EED-B8B5-4E09-A0EC-8BD2CF133BA6}"/>
              </a:ext>
            </a:extLst>
          </p:cNvPr>
          <p:cNvSpPr>
            <a:spLocks noGrp="1"/>
          </p:cNvSpPr>
          <p:nvPr>
            <p:ph type="title"/>
          </p:nvPr>
        </p:nvSpPr>
        <p:spPr/>
        <p:txBody>
          <a:bodyPr>
            <a:normAutofit/>
          </a:bodyPr>
          <a:lstStyle/>
          <a:p>
            <a:r>
              <a:rPr lang="en-US" sz="4400" b="1" dirty="0"/>
              <a:t>Timeline</a:t>
            </a:r>
          </a:p>
        </p:txBody>
      </p:sp>
      <p:graphicFrame>
        <p:nvGraphicFramePr>
          <p:cNvPr id="3" name="Diagram 2" descr="Placeholder Timeline&#10;">
            <a:extLst>
              <a:ext uri="{FF2B5EF4-FFF2-40B4-BE49-F238E27FC236}">
                <a16:creationId xmlns:a16="http://schemas.microsoft.com/office/drawing/2014/main" id="{073C5A0D-DFE8-4C7D-834F-C6443FF17576}"/>
              </a:ext>
            </a:extLst>
          </p:cNvPr>
          <p:cNvGraphicFramePr/>
          <p:nvPr>
            <p:extLst>
              <p:ext uri="{D42A27DB-BD31-4B8C-83A1-F6EECF244321}">
                <p14:modId xmlns:p14="http://schemas.microsoft.com/office/powerpoint/2010/main" val="1810019614"/>
              </p:ext>
            </p:extLst>
          </p:nvPr>
        </p:nvGraphicFramePr>
        <p:xfrm>
          <a:off x="559522" y="1247775"/>
          <a:ext cx="10939605" cy="53816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ircle: Hollow 3">
            <a:extLst>
              <a:ext uri="{FF2B5EF4-FFF2-40B4-BE49-F238E27FC236}">
                <a16:creationId xmlns:a16="http://schemas.microsoft.com/office/drawing/2014/main" id="{5EB64DA5-58E7-4C2C-B288-96681C23A361}"/>
              </a:ext>
            </a:extLst>
          </p:cNvPr>
          <p:cNvSpPr/>
          <p:nvPr/>
        </p:nvSpPr>
        <p:spPr>
          <a:xfrm>
            <a:off x="5943415" y="3276415"/>
            <a:ext cx="305170" cy="305170"/>
          </a:xfrm>
          <a:prstGeom prst="donut">
            <a:avLst/>
          </a:prstGeom>
          <a:solidFill>
            <a:schemeClr val="bg1"/>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sp>
      <p:sp>
        <p:nvSpPr>
          <p:cNvPr id="9" name="TextBox 8">
            <a:extLst>
              <a:ext uri="{FF2B5EF4-FFF2-40B4-BE49-F238E27FC236}">
                <a16:creationId xmlns:a16="http://schemas.microsoft.com/office/drawing/2014/main" id="{9EF8ED4A-C10E-4F12-8F0F-B5A9A0085EE0}"/>
              </a:ext>
            </a:extLst>
          </p:cNvPr>
          <p:cNvSpPr txBox="1"/>
          <p:nvPr/>
        </p:nvSpPr>
        <p:spPr>
          <a:xfrm>
            <a:off x="8859915" y="5610225"/>
            <a:ext cx="2082701" cy="338554"/>
          </a:xfrm>
          <a:prstGeom prst="rect">
            <a:avLst/>
          </a:prstGeom>
          <a:noFill/>
        </p:spPr>
        <p:txBody>
          <a:bodyPr wrap="square" rtlCol="0">
            <a:spAutoFit/>
          </a:bodyPr>
          <a:lstStyle/>
          <a:p>
            <a:pPr lvl="0">
              <a:defRPr b="1"/>
            </a:pPr>
            <a:r>
              <a:rPr lang="en-US" sz="1600" b="1" dirty="0">
                <a:solidFill>
                  <a:schemeClr val="tx1">
                    <a:lumMod val="65000"/>
                    <a:lumOff val="35000"/>
                  </a:schemeClr>
                </a:solidFill>
                <a:latin typeface="+mn-lt"/>
              </a:rPr>
              <a:t> Fall/Winter ‘21 – ‘22 </a:t>
            </a:r>
            <a:endParaRPr lang="en-US" sz="1100" dirty="0">
              <a:solidFill>
                <a:schemeClr val="tx1">
                  <a:lumMod val="65000"/>
                  <a:lumOff val="35000"/>
                </a:schemeClr>
              </a:solidFill>
            </a:endParaRPr>
          </a:p>
        </p:txBody>
      </p:sp>
      <p:sp>
        <p:nvSpPr>
          <p:cNvPr id="10" name="TextBox 9">
            <a:extLst>
              <a:ext uri="{FF2B5EF4-FFF2-40B4-BE49-F238E27FC236}">
                <a16:creationId xmlns:a16="http://schemas.microsoft.com/office/drawing/2014/main" id="{AD1FC387-CD90-4804-A3ED-46B654E35C64}"/>
              </a:ext>
            </a:extLst>
          </p:cNvPr>
          <p:cNvSpPr txBox="1"/>
          <p:nvPr/>
        </p:nvSpPr>
        <p:spPr>
          <a:xfrm>
            <a:off x="8993080" y="5056227"/>
            <a:ext cx="1949536" cy="553998"/>
          </a:xfrm>
          <a:prstGeom prst="rect">
            <a:avLst/>
          </a:prstGeom>
          <a:noFill/>
        </p:spPr>
        <p:txBody>
          <a:bodyPr wrap="square" rtlCol="0">
            <a:spAutoFit/>
          </a:bodyPr>
          <a:lstStyle/>
          <a:p>
            <a:r>
              <a:rPr lang="en-US" sz="1500" dirty="0"/>
              <a:t>Accept and process applications. </a:t>
            </a:r>
          </a:p>
        </p:txBody>
      </p:sp>
      <p:sp>
        <p:nvSpPr>
          <p:cNvPr id="11" name="TextBox 10">
            <a:extLst>
              <a:ext uri="{FF2B5EF4-FFF2-40B4-BE49-F238E27FC236}">
                <a16:creationId xmlns:a16="http://schemas.microsoft.com/office/drawing/2014/main" id="{7D081686-81A1-4466-8A12-8FE8D789C0DE}"/>
              </a:ext>
            </a:extLst>
          </p:cNvPr>
          <p:cNvSpPr txBox="1"/>
          <p:nvPr/>
        </p:nvSpPr>
        <p:spPr>
          <a:xfrm>
            <a:off x="10209320" y="1893005"/>
            <a:ext cx="1423158" cy="369332"/>
          </a:xfrm>
          <a:prstGeom prst="rect">
            <a:avLst/>
          </a:prstGeom>
          <a:noFill/>
        </p:spPr>
        <p:txBody>
          <a:bodyPr wrap="square" rtlCol="0">
            <a:spAutoFit/>
          </a:bodyPr>
          <a:lstStyle/>
          <a:p>
            <a:pPr lvl="0"/>
            <a:r>
              <a:rPr lang="en-US" sz="1800" b="1" dirty="0">
                <a:solidFill>
                  <a:schemeClr val="tx1">
                    <a:lumMod val="65000"/>
                    <a:lumOff val="35000"/>
                  </a:schemeClr>
                </a:solidFill>
              </a:rPr>
              <a:t>April 1, 2022</a:t>
            </a:r>
            <a:endParaRPr lang="en-US" dirty="0"/>
          </a:p>
        </p:txBody>
      </p:sp>
      <p:sp>
        <p:nvSpPr>
          <p:cNvPr id="12" name="TextBox 11">
            <a:extLst>
              <a:ext uri="{FF2B5EF4-FFF2-40B4-BE49-F238E27FC236}">
                <a16:creationId xmlns:a16="http://schemas.microsoft.com/office/drawing/2014/main" id="{1618AC35-AAD4-4C52-ACAF-E2A19045375F}"/>
              </a:ext>
            </a:extLst>
          </p:cNvPr>
          <p:cNvSpPr txBox="1"/>
          <p:nvPr/>
        </p:nvSpPr>
        <p:spPr>
          <a:xfrm>
            <a:off x="10209320" y="2396971"/>
            <a:ext cx="1423158" cy="553998"/>
          </a:xfrm>
          <a:prstGeom prst="rect">
            <a:avLst/>
          </a:prstGeom>
          <a:noFill/>
        </p:spPr>
        <p:txBody>
          <a:bodyPr wrap="square" rtlCol="0">
            <a:spAutoFit/>
          </a:bodyPr>
          <a:lstStyle/>
          <a:p>
            <a:pPr lvl="0"/>
            <a:r>
              <a:rPr lang="en-US" sz="1500" dirty="0">
                <a:solidFill>
                  <a:schemeClr val="tx1">
                    <a:lumMod val="65000"/>
                    <a:lumOff val="35000"/>
                  </a:schemeClr>
                </a:solidFill>
              </a:rPr>
              <a:t>Outdoor dining season begins.</a:t>
            </a:r>
            <a:endParaRPr lang="en-US" sz="1500" dirty="0"/>
          </a:p>
        </p:txBody>
      </p:sp>
    </p:spTree>
    <p:extLst>
      <p:ext uri="{BB962C8B-B14F-4D97-AF65-F5344CB8AC3E}">
        <p14:creationId xmlns:p14="http://schemas.microsoft.com/office/powerpoint/2010/main" val="715057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4F24104-4798-4E63-81D7-E35738CF93FB}"/>
              </a:ext>
            </a:extLst>
          </p:cNvPr>
          <p:cNvSpPr txBox="1">
            <a:spLocks/>
          </p:cNvSpPr>
          <p:nvPr/>
        </p:nvSpPr>
        <p:spPr>
          <a:xfrm>
            <a:off x="4983029" y="1323019"/>
            <a:ext cx="6574971" cy="4596470"/>
          </a:xfrm>
          <a:prstGeom prst="rect">
            <a:avLst/>
          </a:prstGeom>
        </p:spPr>
        <p:txBody>
          <a:bodyPr vert="horz" lIns="0" tIns="45720" rIns="0" bIns="45720" rtlCol="0">
            <a:normAutofit fontScale="6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en-US" sz="1800" b="1" dirty="0"/>
          </a:p>
          <a:p>
            <a:r>
              <a:rPr lang="en-US" sz="2600" b="1" dirty="0"/>
              <a:t>PURPOSE </a:t>
            </a:r>
          </a:p>
          <a:p>
            <a:pPr>
              <a:lnSpc>
                <a:spcPct val="120000"/>
              </a:lnSpc>
            </a:pPr>
            <a:r>
              <a:rPr lang="en-US" sz="2600" dirty="0"/>
              <a:t>Establish a Select Board process and application criteria for licensing  local businesses to use public rights-of-way, public parking lots, on-street parking spaces, sidewalks and/or other Town-owned property for outdoor dining. </a:t>
            </a:r>
            <a:endParaRPr lang="en-US" sz="2600" b="1" dirty="0"/>
          </a:p>
          <a:p>
            <a:pPr marL="0" indent="0">
              <a:buFont typeface="Calibri" panose="020F0502020204030204" pitchFamily="34" charset="0"/>
              <a:buNone/>
            </a:pPr>
            <a:r>
              <a:rPr lang="en-US" sz="2600" b="1" dirty="0"/>
              <a:t>  </a:t>
            </a:r>
          </a:p>
          <a:p>
            <a:pPr marL="0" indent="0">
              <a:buFont typeface="Calibri" panose="020F0502020204030204" pitchFamily="34" charset="0"/>
              <a:buNone/>
            </a:pPr>
            <a:r>
              <a:rPr lang="en-US" sz="2600" b="1" dirty="0"/>
              <a:t>  GOALS</a:t>
            </a:r>
          </a:p>
          <a:p>
            <a:pPr lvl="1">
              <a:lnSpc>
                <a:spcPct val="120000"/>
              </a:lnSpc>
              <a:spcBef>
                <a:spcPts val="0"/>
              </a:spcBef>
              <a:spcAft>
                <a:spcPts val="0"/>
              </a:spcAft>
              <a:buFont typeface="Courier New" panose="02070309020205020404" pitchFamily="49" charset="0"/>
              <a:buChar char="o"/>
            </a:pPr>
            <a:r>
              <a:rPr lang="en-US" sz="2600" dirty="0"/>
              <a:t>Create quality public spaces that contribute to people's health, happiness, and sense of connection to Needham and with each other.</a:t>
            </a:r>
          </a:p>
          <a:p>
            <a:pPr lvl="1">
              <a:lnSpc>
                <a:spcPct val="120000"/>
              </a:lnSpc>
              <a:spcBef>
                <a:spcPts val="0"/>
              </a:spcBef>
              <a:spcAft>
                <a:spcPts val="0"/>
              </a:spcAft>
              <a:buFont typeface="Courier New" panose="02070309020205020404" pitchFamily="49" charset="0"/>
              <a:buChar char="o"/>
            </a:pPr>
            <a:r>
              <a:rPr lang="en-US" sz="2600" dirty="0"/>
              <a:t>Support small businesses through added vibrancy and engagement in our business districts. </a:t>
            </a:r>
          </a:p>
          <a:p>
            <a:pPr lvl="1">
              <a:lnSpc>
                <a:spcPct val="120000"/>
              </a:lnSpc>
              <a:spcBef>
                <a:spcPts val="0"/>
              </a:spcBef>
              <a:spcAft>
                <a:spcPts val="0"/>
              </a:spcAft>
              <a:buFont typeface="Courier New" panose="02070309020205020404" pitchFamily="49" charset="0"/>
              <a:buChar char="o"/>
            </a:pPr>
            <a:r>
              <a:rPr lang="en-US" sz="2600" dirty="0"/>
              <a:t>Maintain safe and accessible sidewalk access for all users.  </a:t>
            </a:r>
          </a:p>
          <a:p>
            <a:pPr lvl="1">
              <a:lnSpc>
                <a:spcPct val="120000"/>
              </a:lnSpc>
              <a:spcBef>
                <a:spcPts val="0"/>
              </a:spcBef>
              <a:spcAft>
                <a:spcPts val="800"/>
              </a:spcAft>
              <a:buFont typeface="Courier New" panose="02070309020205020404" pitchFamily="49" charset="0"/>
              <a:buChar char="o"/>
            </a:pPr>
            <a:r>
              <a:rPr lang="en-US" sz="2600" dirty="0"/>
              <a:t>Balance the needs of other street activities, including adequate parking infrastructure.</a:t>
            </a:r>
          </a:p>
          <a:p>
            <a:endParaRPr lang="en-US" sz="1300" dirty="0"/>
          </a:p>
        </p:txBody>
      </p:sp>
      <p:sp>
        <p:nvSpPr>
          <p:cNvPr id="3" name="Title 1">
            <a:extLst>
              <a:ext uri="{FF2B5EF4-FFF2-40B4-BE49-F238E27FC236}">
                <a16:creationId xmlns:a16="http://schemas.microsoft.com/office/drawing/2014/main" id="{4575251E-0024-42D1-BF83-C1445206C8BE}"/>
              </a:ext>
            </a:extLst>
          </p:cNvPr>
          <p:cNvSpPr txBox="1">
            <a:spLocks/>
          </p:cNvSpPr>
          <p:nvPr/>
        </p:nvSpPr>
        <p:spPr>
          <a:xfrm>
            <a:off x="4974771" y="634947"/>
            <a:ext cx="6574972" cy="68807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4400" b="1"/>
              <a:t>Select Board Draft Policy</a:t>
            </a:r>
            <a:endParaRPr lang="en-US" sz="4400" b="1" dirty="0"/>
          </a:p>
        </p:txBody>
      </p:sp>
      <p:pic>
        <p:nvPicPr>
          <p:cNvPr id="4" name="Picture 3" descr="A picture containing text, outdoor, tree, sign&#10;&#10;Description automatically generated">
            <a:extLst>
              <a:ext uri="{FF2B5EF4-FFF2-40B4-BE49-F238E27FC236}">
                <a16:creationId xmlns:a16="http://schemas.microsoft.com/office/drawing/2014/main" id="{DC6A579B-FBF7-42C7-BA29-D9B4DBCB3624}"/>
              </a:ext>
            </a:extLst>
          </p:cNvPr>
          <p:cNvPicPr>
            <a:picLocks noChangeAspect="1"/>
          </p:cNvPicPr>
          <p:nvPr/>
        </p:nvPicPr>
        <p:blipFill rotWithShape="1">
          <a:blip r:embed="rId3">
            <a:extLst>
              <a:ext uri="{28A0092B-C50C-407E-A947-70E740481C1C}">
                <a14:useLocalDpi xmlns:a14="http://schemas.microsoft.com/office/drawing/2010/main" val="0"/>
              </a:ext>
            </a:extLst>
          </a:blip>
          <a:srcRect l="26513" r="20031" b="2"/>
          <a:stretch/>
        </p:blipFill>
        <p:spPr>
          <a:xfrm>
            <a:off x="633999" y="640081"/>
            <a:ext cx="4001315" cy="5314406"/>
          </a:xfrm>
          <a:prstGeom prst="rect">
            <a:avLst/>
          </a:prstGeom>
        </p:spPr>
      </p:pic>
    </p:spTree>
    <p:extLst>
      <p:ext uri="{BB962C8B-B14F-4D97-AF65-F5344CB8AC3E}">
        <p14:creationId xmlns:p14="http://schemas.microsoft.com/office/powerpoint/2010/main" val="109718141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538</TotalTime>
  <Words>1694</Words>
  <Application>Microsoft Office PowerPoint</Application>
  <PresentationFormat>Widescreen</PresentationFormat>
  <Paragraphs>158</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Calibri Light</vt:lpstr>
      <vt:lpstr>Courier New</vt:lpstr>
      <vt:lpstr>Symbol</vt:lpstr>
      <vt:lpstr>Retrospect</vt:lpstr>
      <vt:lpstr>Outdoor Dining</vt:lpstr>
      <vt:lpstr>Outdoor Dining: Pre-COVID</vt:lpstr>
      <vt:lpstr>Dining during the Pandemic  </vt:lpstr>
      <vt:lpstr>PowerPoint Presentation</vt:lpstr>
      <vt:lpstr>Public Survey   </vt:lpstr>
      <vt:lpstr>PowerPoint Presentation</vt:lpstr>
      <vt:lpstr>PowerPoint Presentation</vt:lpstr>
      <vt:lpstr>Timeline</vt:lpstr>
      <vt:lpstr>PowerPoint Presentation</vt:lpstr>
      <vt:lpstr>Select Board Draft Policy  Key Components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Outdoor dining draft policy</dc:title>
  <dc:creator>Katie King</dc:creator>
  <cp:lastModifiedBy>Katie King</cp:lastModifiedBy>
  <cp:revision>3</cp:revision>
  <dcterms:created xsi:type="dcterms:W3CDTF">2021-09-06T11:55:00Z</dcterms:created>
  <dcterms:modified xsi:type="dcterms:W3CDTF">2021-09-09T00:30:35Z</dcterms:modified>
</cp:coreProperties>
</file>